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Lst>
  <p:notesMasterIdLst>
    <p:notesMasterId r:id="rId41"/>
  </p:notesMasterIdLst>
  <p:handoutMasterIdLst>
    <p:handoutMasterId r:id="rId42"/>
  </p:handoutMasterIdLst>
  <p:sldIdLst>
    <p:sldId id="268" r:id="rId5"/>
    <p:sldId id="280" r:id="rId6"/>
    <p:sldId id="295" r:id="rId7"/>
    <p:sldId id="294" r:id="rId8"/>
    <p:sldId id="305" r:id="rId9"/>
    <p:sldId id="298" r:id="rId10"/>
    <p:sldId id="299" r:id="rId11"/>
    <p:sldId id="306" r:id="rId12"/>
    <p:sldId id="307" r:id="rId13"/>
    <p:sldId id="297" r:id="rId14"/>
    <p:sldId id="315" r:id="rId15"/>
    <p:sldId id="308" r:id="rId16"/>
    <p:sldId id="301" r:id="rId17"/>
    <p:sldId id="309" r:id="rId18"/>
    <p:sldId id="310" r:id="rId19"/>
    <p:sldId id="311" r:id="rId20"/>
    <p:sldId id="312" r:id="rId21"/>
    <p:sldId id="316" r:id="rId22"/>
    <p:sldId id="302" r:id="rId23"/>
    <p:sldId id="317" r:id="rId24"/>
    <p:sldId id="319" r:id="rId25"/>
    <p:sldId id="320" r:id="rId26"/>
    <p:sldId id="321" r:id="rId27"/>
    <p:sldId id="322" r:id="rId28"/>
    <p:sldId id="313" r:id="rId29"/>
    <p:sldId id="324" r:id="rId30"/>
    <p:sldId id="323" r:id="rId31"/>
    <p:sldId id="329" r:id="rId32"/>
    <p:sldId id="332" r:id="rId33"/>
    <p:sldId id="325" r:id="rId34"/>
    <p:sldId id="328" r:id="rId35"/>
    <p:sldId id="314" r:id="rId36"/>
    <p:sldId id="304" r:id="rId37"/>
    <p:sldId id="331" r:id="rId38"/>
    <p:sldId id="296" r:id="rId39"/>
    <p:sldId id="293" r:id="rId40"/>
  </p:sldIdLst>
  <p:sldSz cx="9144000" cy="6858000" type="screen4x3"/>
  <p:notesSz cx="6765925" cy="9867900"/>
  <p:kinsoku lang="ja-JP" invalStChars="、。，．・：；？！゛゜ヽヾゝゞ々ー’”）〕］｝〉》」』】°‰′″℃￠％ぁぃぅぇぉっゃゅょゎァィゥェォッャュョヮヵヶ!%),.:;?]}｡｣､･ｧｨｩｪｫｬｭｮｯｰﾞﾟ" invalEndChars="‘“（〔［｛〈《「『【￥＄$([\{｢￡"/>
  <p:defaultTextStyle>
    <a:defPPr>
      <a:defRPr lang="nl-NL"/>
    </a:defPPr>
    <a:lvl1pPr algn="l" rtl="0" eaLnBrk="0" fontAlgn="base" hangingPunct="0">
      <a:spcBef>
        <a:spcPct val="0"/>
      </a:spcBef>
      <a:spcAft>
        <a:spcPct val="0"/>
      </a:spcAft>
      <a:defRPr sz="2400" kern="1200">
        <a:solidFill>
          <a:schemeClr val="tx1"/>
        </a:solidFill>
        <a:latin typeface="Fontys Frutiger" pitchFamily="2" charset="0"/>
        <a:ea typeface="Geneva" charset="-128"/>
        <a:cs typeface="+mn-cs"/>
      </a:defRPr>
    </a:lvl1pPr>
    <a:lvl2pPr marL="457200" algn="l" rtl="0" eaLnBrk="0" fontAlgn="base" hangingPunct="0">
      <a:spcBef>
        <a:spcPct val="0"/>
      </a:spcBef>
      <a:spcAft>
        <a:spcPct val="0"/>
      </a:spcAft>
      <a:defRPr sz="2400" kern="1200">
        <a:solidFill>
          <a:schemeClr val="tx1"/>
        </a:solidFill>
        <a:latin typeface="Fontys Frutiger" pitchFamily="2" charset="0"/>
        <a:ea typeface="Geneva" charset="-128"/>
        <a:cs typeface="+mn-cs"/>
      </a:defRPr>
    </a:lvl2pPr>
    <a:lvl3pPr marL="914400" algn="l" rtl="0" eaLnBrk="0" fontAlgn="base" hangingPunct="0">
      <a:spcBef>
        <a:spcPct val="0"/>
      </a:spcBef>
      <a:spcAft>
        <a:spcPct val="0"/>
      </a:spcAft>
      <a:defRPr sz="2400" kern="1200">
        <a:solidFill>
          <a:schemeClr val="tx1"/>
        </a:solidFill>
        <a:latin typeface="Fontys Frutiger" pitchFamily="2" charset="0"/>
        <a:ea typeface="Geneva" charset="-128"/>
        <a:cs typeface="+mn-cs"/>
      </a:defRPr>
    </a:lvl3pPr>
    <a:lvl4pPr marL="1371600" algn="l" rtl="0" eaLnBrk="0" fontAlgn="base" hangingPunct="0">
      <a:spcBef>
        <a:spcPct val="0"/>
      </a:spcBef>
      <a:spcAft>
        <a:spcPct val="0"/>
      </a:spcAft>
      <a:defRPr sz="2400" kern="1200">
        <a:solidFill>
          <a:schemeClr val="tx1"/>
        </a:solidFill>
        <a:latin typeface="Fontys Frutiger" pitchFamily="2" charset="0"/>
        <a:ea typeface="Geneva" charset="-128"/>
        <a:cs typeface="+mn-cs"/>
      </a:defRPr>
    </a:lvl4pPr>
    <a:lvl5pPr marL="1828800" algn="l" rtl="0" eaLnBrk="0" fontAlgn="base" hangingPunct="0">
      <a:spcBef>
        <a:spcPct val="0"/>
      </a:spcBef>
      <a:spcAft>
        <a:spcPct val="0"/>
      </a:spcAft>
      <a:defRPr sz="2400" kern="1200">
        <a:solidFill>
          <a:schemeClr val="tx1"/>
        </a:solidFill>
        <a:latin typeface="Fontys Frutiger" pitchFamily="2" charset="0"/>
        <a:ea typeface="Geneva" charset="-128"/>
        <a:cs typeface="+mn-cs"/>
      </a:defRPr>
    </a:lvl5pPr>
    <a:lvl6pPr marL="2286000" algn="l" defTabSz="914400" rtl="0" eaLnBrk="1" latinLnBrk="0" hangingPunct="1">
      <a:defRPr sz="2400" kern="1200">
        <a:solidFill>
          <a:schemeClr val="tx1"/>
        </a:solidFill>
        <a:latin typeface="Fontys Frutiger" pitchFamily="2" charset="0"/>
        <a:ea typeface="Geneva" charset="-128"/>
        <a:cs typeface="+mn-cs"/>
      </a:defRPr>
    </a:lvl6pPr>
    <a:lvl7pPr marL="2743200" algn="l" defTabSz="914400" rtl="0" eaLnBrk="1" latinLnBrk="0" hangingPunct="1">
      <a:defRPr sz="2400" kern="1200">
        <a:solidFill>
          <a:schemeClr val="tx1"/>
        </a:solidFill>
        <a:latin typeface="Fontys Frutiger" pitchFamily="2" charset="0"/>
        <a:ea typeface="Geneva" charset="-128"/>
        <a:cs typeface="+mn-cs"/>
      </a:defRPr>
    </a:lvl7pPr>
    <a:lvl8pPr marL="3200400" algn="l" defTabSz="914400" rtl="0" eaLnBrk="1" latinLnBrk="0" hangingPunct="1">
      <a:defRPr sz="2400" kern="1200">
        <a:solidFill>
          <a:schemeClr val="tx1"/>
        </a:solidFill>
        <a:latin typeface="Fontys Frutiger" pitchFamily="2" charset="0"/>
        <a:ea typeface="Geneva" charset="-128"/>
        <a:cs typeface="+mn-cs"/>
      </a:defRPr>
    </a:lvl8pPr>
    <a:lvl9pPr marL="3657600" algn="l" defTabSz="914400" rtl="0" eaLnBrk="1" latinLnBrk="0" hangingPunct="1">
      <a:defRPr sz="2400" kern="1200">
        <a:solidFill>
          <a:schemeClr val="tx1"/>
        </a:solidFill>
        <a:latin typeface="Fontys Frutiger" pitchFamily="2" charset="0"/>
        <a:ea typeface="Geneva" charset="-128"/>
        <a:cs typeface="+mn-cs"/>
      </a:defRPr>
    </a:lvl9pPr>
  </p:defaultTextStyle>
  <p:extLst>
    <p:ext uri="{521415D9-36F7-43E2-AB2F-B90AF26B5E84}">
      <p14:sectionLst xmlns:p14="http://schemas.microsoft.com/office/powerpoint/2010/main">
        <p14:section name="Introduction" id="{50C187ED-9BF9-4482-A821-8EF54076BD25}">
          <p14:sldIdLst>
            <p14:sldId id="268"/>
            <p14:sldId id="280"/>
            <p14:sldId id="295"/>
            <p14:sldId id="294"/>
          </p14:sldIdLst>
        </p14:section>
        <p14:section name="OS" id="{500BE63B-BC92-44CF-9C4C-D97C8ABA4E87}">
          <p14:sldIdLst>
            <p14:sldId id="305"/>
            <p14:sldId id="298"/>
            <p14:sldId id="299"/>
          </p14:sldIdLst>
        </p14:section>
        <p14:section name="Complex/modern OS" id="{FCF21001-48CA-48DE-9757-73E9AEEC01F0}">
          <p14:sldIdLst>
            <p14:sldId id="306"/>
            <p14:sldId id="307"/>
            <p14:sldId id="297"/>
          </p14:sldIdLst>
        </p14:section>
        <p14:section name="Process management" id="{8EBF8766-A9B4-4277-863D-75F7EADBCA14}">
          <p14:sldIdLst>
            <p14:sldId id="315"/>
            <p14:sldId id="308"/>
            <p14:sldId id="301"/>
            <p14:sldId id="309"/>
            <p14:sldId id="310"/>
            <p14:sldId id="311"/>
          </p14:sldIdLst>
        </p14:section>
        <p14:section name="Memory management" id="{E6CDC523-0687-4783-8B95-FE23BC61DB90}">
          <p14:sldIdLst>
            <p14:sldId id="312"/>
            <p14:sldId id="316"/>
            <p14:sldId id="302"/>
            <p14:sldId id="317"/>
            <p14:sldId id="319"/>
            <p14:sldId id="320"/>
            <p14:sldId id="321"/>
            <p14:sldId id="322"/>
          </p14:sldIdLst>
        </p14:section>
        <p14:section name="Resource management" id="{6E27E697-056A-4AAF-8A12-E35421ECB239}">
          <p14:sldIdLst>
            <p14:sldId id="313"/>
            <p14:sldId id="324"/>
            <p14:sldId id="323"/>
            <p14:sldId id="329"/>
            <p14:sldId id="332"/>
            <p14:sldId id="325"/>
            <p14:sldId id="328"/>
          </p14:sldIdLst>
        </p14:section>
        <p14:section name="I/O management" id="{0EAAF866-3A4E-4425-AFC6-EE9581DF176F}">
          <p14:sldIdLst>
            <p14:sldId id="314"/>
            <p14:sldId id="304"/>
            <p14:sldId id="331"/>
            <p14:sldId id="296"/>
          </p14:sldIdLst>
        </p14:section>
        <p14:section name="Ending" id="{518A58C5-3012-46EB-B18E-B11B0334BC9E}">
          <p14:sldIdLst>
            <p14:sldId id="293"/>
          </p14:sldIdLst>
        </p14:section>
      </p14:sectionLst>
    </p:ext>
    <p:ext uri="{EFAFB233-063F-42B5-8137-9DF3F51BA10A}">
      <p15:sldGuideLst xmlns:p15="http://schemas.microsoft.com/office/powerpoint/2012/main">
        <p15:guide id="1" orient="horz" pos="480">
          <p15:clr>
            <a:srgbClr val="A4A3A4"/>
          </p15:clr>
        </p15:guide>
        <p15:guide id="2" pos="2880">
          <p15:clr>
            <a:srgbClr val="A4A3A4"/>
          </p15:clr>
        </p15:guide>
      </p15:sldGuideLst>
    </p:ext>
    <p:ext uri="{2D200454-40CA-4A62-9FC3-DE9A4176ACB9}">
      <p15:notesGuideLst xmlns:p15="http://schemas.microsoft.com/office/powerpoint/2012/main">
        <p15:guide id="1" orient="horz" pos="3080">
          <p15:clr>
            <a:srgbClr val="A4A3A4"/>
          </p15:clr>
        </p15:guide>
        <p15:guide id="2" pos="2092">
          <p15:clr>
            <a:srgbClr val="A4A3A4"/>
          </p15:clr>
        </p15:guide>
        <p15:guide id="3" orient="horz" pos="3108">
          <p15:clr>
            <a:srgbClr val="A4A3A4"/>
          </p15:clr>
        </p15:guide>
        <p15:guide id="4" pos="213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CCFFFF"/>
    <a:srgbClr val="FFFFCC"/>
    <a:srgbClr val="FFCCFF"/>
    <a:srgbClr val="E0FFE0"/>
    <a:srgbClr val="FF9999"/>
    <a:srgbClr val="FFFFFF"/>
    <a:srgbClr val="C0C0C0"/>
    <a:srgbClr val="FF3300"/>
    <a:srgbClr val="E9E9E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20" autoAdjust="0"/>
    <p:restoredTop sz="74201" autoAdjust="0"/>
  </p:normalViewPr>
  <p:slideViewPr>
    <p:cSldViewPr>
      <p:cViewPr varScale="1">
        <p:scale>
          <a:sx n="164" d="100"/>
          <a:sy n="164" d="100"/>
        </p:scale>
        <p:origin x="4296" y="176"/>
      </p:cViewPr>
      <p:guideLst>
        <p:guide orient="horz" pos="48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05" d="100"/>
          <a:sy n="105" d="100"/>
        </p:scale>
        <p:origin x="-3464" y="-120"/>
      </p:cViewPr>
      <p:guideLst>
        <p:guide orient="horz" pos="3080"/>
        <p:guide pos="2092"/>
        <p:guide orient="horz" pos="3108"/>
        <p:guide pos="213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959861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gif>
</file>

<file path=ppt/media/image19.jpg>
</file>

<file path=ppt/media/image2.png>
</file>

<file path=ppt/media/image20.jpg>
</file>

<file path=ppt/media/image21.jpg>
</file>

<file path=ppt/media/image22.jpg>
</file>

<file path=ppt/media/image23.png>
</file>

<file path=ppt/media/image3.pn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899105" y="4703272"/>
            <a:ext cx="4966099" cy="4458177"/>
          </a:xfrm>
          <a:prstGeom prst="rect">
            <a:avLst/>
          </a:prstGeom>
          <a:noFill/>
          <a:ln w="12700">
            <a:noFill/>
            <a:miter lim="800000"/>
            <a:headEnd/>
            <a:tailEnd/>
          </a:ln>
          <a:effectLst/>
        </p:spPr>
        <p:txBody>
          <a:bodyPr vert="horz" wrap="square" lIns="91654" tIns="45023" rIns="91654" bIns="45023" numCol="1" anchor="t" anchorCtr="0" compatLnSpc="1">
            <a:prstTxWarp prst="textNoShape">
              <a:avLst/>
            </a:prstTxWarp>
          </a:bodyPr>
          <a:lstStyle/>
          <a:p>
            <a:pPr lvl="0"/>
            <a:r>
              <a:rPr lang="nl-NL" noProof="0"/>
              <a:t>Click to edit Master text styles</a:t>
            </a:r>
          </a:p>
          <a:p>
            <a:pPr lvl="1"/>
            <a:r>
              <a:rPr lang="nl-NL" noProof="0"/>
              <a:t>Second level</a:t>
            </a:r>
          </a:p>
          <a:p>
            <a:pPr lvl="2"/>
            <a:r>
              <a:rPr lang="nl-NL" noProof="0"/>
              <a:t>Third level</a:t>
            </a:r>
          </a:p>
          <a:p>
            <a:pPr lvl="3"/>
            <a:r>
              <a:rPr lang="nl-NL" noProof="0"/>
              <a:t>Fourth level</a:t>
            </a:r>
          </a:p>
          <a:p>
            <a:pPr lvl="4"/>
            <a:r>
              <a:rPr lang="nl-NL" noProof="0"/>
              <a:t>Fifth level</a:t>
            </a:r>
          </a:p>
        </p:txBody>
      </p:sp>
      <p:sp>
        <p:nvSpPr>
          <p:cNvPr id="5123" name="Rectangle 3"/>
          <p:cNvSpPr>
            <a:spLocks noGrp="1" noRot="1" noChangeAspect="1" noChangeArrowheads="1" noTextEdit="1"/>
          </p:cNvSpPr>
          <p:nvPr>
            <p:ph type="sldImg" idx="2"/>
          </p:nvPr>
        </p:nvSpPr>
        <p:spPr bwMode="auto">
          <a:xfrm>
            <a:off x="1085850" y="866775"/>
            <a:ext cx="4594225" cy="3446463"/>
          </a:xfrm>
          <a:prstGeom prst="rect">
            <a:avLst/>
          </a:prstGeom>
          <a:noFill/>
          <a:ln w="12700">
            <a:solidFill>
              <a:schemeClr val="tx1"/>
            </a:solidFill>
            <a:miter lim="800000"/>
            <a:headEnd/>
            <a:tailEnd/>
          </a:ln>
          <a:extLst>
            <a:ext uri="{909E8E84-426E-40DD-AFC4-6F175D3DCCD1}">
              <a14:hiddenFill xmlns:a14="http://schemas.microsoft.com/office/drawing/2010/main">
                <a:solidFill>
                  <a:srgbClr val="FFFFFF"/>
                </a:solidFill>
              </a14:hiddenFill>
            </a:ext>
          </a:extLst>
        </p:spPr>
      </p:sp>
    </p:spTree>
    <p:extLst>
      <p:ext uri="{BB962C8B-B14F-4D97-AF65-F5344CB8AC3E}">
        <p14:creationId xmlns:p14="http://schemas.microsoft.com/office/powerpoint/2010/main" val="3342877316"/>
      </p:ext>
    </p:extLst>
  </p:cSld>
  <p:clrMap bg1="lt1" tx1="dk1" bg2="lt2" tx2="dk2" accent1="accent1" accent2="accent2" accent3="accent3" accent4="accent4" accent5="accent5" accent6="accent6" hlink="hlink" folHlink="folHlink"/>
  <p:notesStyle>
    <a:lvl1pPr algn="l" defTabSz="762000" rtl="0" eaLnBrk="0" fontAlgn="base" hangingPunct="0">
      <a:spcBef>
        <a:spcPct val="30000"/>
      </a:spcBef>
      <a:spcAft>
        <a:spcPct val="0"/>
      </a:spcAft>
      <a:defRPr sz="1200" kern="1200">
        <a:solidFill>
          <a:schemeClr val="tx1"/>
        </a:solidFill>
        <a:latin typeface="Times" charset="0"/>
        <a:ea typeface="Geneva" charset="-128"/>
        <a:cs typeface="Geneva" charset="-128"/>
      </a:defRPr>
    </a:lvl1pPr>
    <a:lvl2pPr marL="457200" algn="l" defTabSz="762000" rtl="0" eaLnBrk="0" fontAlgn="base" hangingPunct="0">
      <a:spcBef>
        <a:spcPct val="30000"/>
      </a:spcBef>
      <a:spcAft>
        <a:spcPct val="0"/>
      </a:spcAft>
      <a:defRPr sz="1200" kern="1200">
        <a:solidFill>
          <a:schemeClr val="tx1"/>
        </a:solidFill>
        <a:latin typeface="Times" charset="0"/>
        <a:ea typeface="Geneva" charset="-128"/>
        <a:cs typeface="+mn-cs"/>
      </a:defRPr>
    </a:lvl2pPr>
    <a:lvl3pPr marL="914400" algn="l" defTabSz="762000" rtl="0" eaLnBrk="0" fontAlgn="base" hangingPunct="0">
      <a:spcBef>
        <a:spcPct val="30000"/>
      </a:spcBef>
      <a:spcAft>
        <a:spcPct val="0"/>
      </a:spcAft>
      <a:defRPr sz="1200" kern="1200">
        <a:solidFill>
          <a:schemeClr val="tx1"/>
        </a:solidFill>
        <a:latin typeface="Times" charset="0"/>
        <a:ea typeface="Geneva" charset="-128"/>
        <a:cs typeface="+mn-cs"/>
      </a:defRPr>
    </a:lvl3pPr>
    <a:lvl4pPr marL="1371600" algn="l" defTabSz="762000" rtl="0" eaLnBrk="0" fontAlgn="base" hangingPunct="0">
      <a:spcBef>
        <a:spcPct val="30000"/>
      </a:spcBef>
      <a:spcAft>
        <a:spcPct val="0"/>
      </a:spcAft>
      <a:defRPr sz="1200" kern="1200">
        <a:solidFill>
          <a:schemeClr val="tx1"/>
        </a:solidFill>
        <a:latin typeface="Times" charset="0"/>
        <a:ea typeface="Geneva" charset="-128"/>
        <a:cs typeface="+mn-cs"/>
      </a:defRPr>
    </a:lvl4pPr>
    <a:lvl5pPr marL="1828800" algn="l" defTabSz="762000" rtl="0" eaLnBrk="0" fontAlgn="base" hangingPunct="0">
      <a:spcBef>
        <a:spcPct val="30000"/>
      </a:spcBef>
      <a:spcAft>
        <a:spcPct val="0"/>
      </a:spcAft>
      <a:defRPr sz="1200" kern="1200">
        <a:solidFill>
          <a:schemeClr val="tx1"/>
        </a:solidFill>
        <a:latin typeface="Times" charset="0"/>
        <a:ea typeface="Geneva"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1085850" y="866775"/>
            <a:ext cx="4594225" cy="3446463"/>
          </a:xfrm>
        </p:spPr>
      </p:sp>
      <p:sp>
        <p:nvSpPr>
          <p:cNvPr id="3" name="Tijdelijke aanduiding voor notities 2"/>
          <p:cNvSpPr>
            <a:spLocks noGrp="1"/>
          </p:cNvSpPr>
          <p:nvPr>
            <p:ph type="body" idx="1"/>
          </p:nvPr>
        </p:nvSpPr>
        <p:spPr/>
        <p:txBody>
          <a:bodyPr/>
          <a:lstStyle/>
          <a:p>
            <a:endParaRPr lang="nl-NL" dirty="0"/>
          </a:p>
        </p:txBody>
      </p:sp>
    </p:spTree>
    <p:extLst>
      <p:ext uri="{BB962C8B-B14F-4D97-AF65-F5344CB8AC3E}">
        <p14:creationId xmlns:p14="http://schemas.microsoft.com/office/powerpoint/2010/main" val="23256547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lvl="0" indent="0" algn="l" defTabSz="762000" rtl="0" eaLnBrk="1" fontAlgn="base" latinLnBrk="0" hangingPunct="1">
              <a:lnSpc>
                <a:spcPct val="100000"/>
              </a:lnSpc>
              <a:spcBef>
                <a:spcPct val="30000"/>
              </a:spcBef>
              <a:spcAft>
                <a:spcPct val="0"/>
              </a:spcAft>
              <a:buClrTx/>
              <a:buSzTx/>
              <a:buFontTx/>
              <a:buNone/>
              <a:tabLst/>
              <a:defRPr/>
            </a:pPr>
            <a:r>
              <a:rPr lang="nl-NL" b="1" baseline="0" dirty="0"/>
              <a:t>NOTE: </a:t>
            </a:r>
            <a:r>
              <a:rPr lang="nl-NL" b="1" baseline="0" dirty="0" err="1"/>
              <a:t>This</a:t>
            </a:r>
            <a:r>
              <a:rPr lang="nl-NL" b="1" baseline="0" dirty="0"/>
              <a:t> </a:t>
            </a:r>
            <a:r>
              <a:rPr lang="nl-NL" b="1" baseline="0" dirty="0" err="1"/>
              <a:t>gives</a:t>
            </a:r>
            <a:r>
              <a:rPr lang="nl-NL" b="1" baseline="0" dirty="0"/>
              <a:t> </a:t>
            </a:r>
            <a:r>
              <a:rPr lang="nl-NL" b="1" baseline="0" dirty="0" err="1"/>
              <a:t>you</a:t>
            </a:r>
            <a:r>
              <a:rPr lang="nl-NL" b="1" baseline="0" dirty="0"/>
              <a:t> a </a:t>
            </a:r>
            <a:r>
              <a:rPr lang="nl-NL" b="1" baseline="0" dirty="0" err="1"/>
              <a:t>general</a:t>
            </a:r>
            <a:r>
              <a:rPr lang="nl-NL" b="1" baseline="0" dirty="0"/>
              <a:t> </a:t>
            </a:r>
            <a:r>
              <a:rPr lang="nl-NL" b="1" baseline="0" dirty="0" err="1"/>
              <a:t>idea</a:t>
            </a:r>
            <a:r>
              <a:rPr lang="nl-NL" b="1" baseline="0" dirty="0"/>
              <a:t> of </a:t>
            </a:r>
            <a:r>
              <a:rPr lang="nl-NL" b="1" baseline="0" dirty="0" err="1"/>
              <a:t>what</a:t>
            </a:r>
            <a:r>
              <a:rPr lang="nl-NL" b="1" baseline="0" dirty="0"/>
              <a:t> </a:t>
            </a:r>
            <a:r>
              <a:rPr lang="nl-NL" b="1" baseline="0" dirty="0" err="1"/>
              <a:t>that</a:t>
            </a:r>
            <a:r>
              <a:rPr lang="nl-NL" b="1" baseline="0" dirty="0"/>
              <a:t> </a:t>
            </a:r>
            <a:r>
              <a:rPr lang="nl-NL" b="1" baseline="0" dirty="0" err="1"/>
              <a:t>task</a:t>
            </a:r>
            <a:r>
              <a:rPr lang="nl-NL" b="1" baseline="0" dirty="0"/>
              <a:t> does. The details are different per OS!</a:t>
            </a:r>
          </a:p>
          <a:p>
            <a:pPr marL="0" marR="0" lvl="0" indent="0" algn="l" defTabSz="762000" rtl="0" eaLnBrk="1" fontAlgn="base" latinLnBrk="0" hangingPunct="1">
              <a:lnSpc>
                <a:spcPct val="100000"/>
              </a:lnSpc>
              <a:spcBef>
                <a:spcPct val="30000"/>
              </a:spcBef>
              <a:spcAft>
                <a:spcPct val="0"/>
              </a:spcAft>
              <a:buClrTx/>
              <a:buSzTx/>
              <a:buFontTx/>
              <a:buNone/>
              <a:tabLst/>
              <a:defRPr/>
            </a:pPr>
            <a:endParaRPr lang="nl-NL" altLang="nl-NL" b="0" dirty="0">
              <a:solidFill>
                <a:schemeClr val="bg1">
                  <a:lumMod val="50000"/>
                </a:schemeClr>
              </a:solidFill>
            </a:endParaRPr>
          </a:p>
          <a:p>
            <a:pPr lvl="0" eaLnBrk="1" hangingPunct="1"/>
            <a:r>
              <a:rPr lang="nl-NL" altLang="nl-NL" b="0" dirty="0" err="1">
                <a:solidFill>
                  <a:schemeClr val="bg1">
                    <a:lumMod val="50000"/>
                  </a:schemeClr>
                </a:solidFill>
              </a:rPr>
              <a:t>Interrupt</a:t>
            </a:r>
            <a:r>
              <a:rPr lang="nl-NL" altLang="nl-NL" b="0" dirty="0">
                <a:solidFill>
                  <a:schemeClr val="bg1">
                    <a:lumMod val="50000"/>
                  </a:schemeClr>
                </a:solidFill>
              </a:rPr>
              <a:t> handling: </a:t>
            </a:r>
            <a:r>
              <a:rPr lang="nl-NL" altLang="nl-NL" b="0" dirty="0" err="1">
                <a:solidFill>
                  <a:schemeClr val="bg1">
                    <a:lumMod val="50000"/>
                  </a:schemeClr>
                </a:solidFill>
              </a:rPr>
              <a:t>Mechanic</a:t>
            </a:r>
            <a:r>
              <a:rPr lang="nl-NL" altLang="nl-NL" b="0" dirty="0">
                <a:solidFill>
                  <a:schemeClr val="bg1">
                    <a:lumMod val="50000"/>
                  </a:schemeClr>
                </a:solidFill>
              </a:rPr>
              <a:t> </a:t>
            </a:r>
            <a:r>
              <a:rPr lang="nl-NL" altLang="nl-NL" b="0" dirty="0" err="1">
                <a:solidFill>
                  <a:schemeClr val="bg1">
                    <a:lumMod val="50000"/>
                  </a:schemeClr>
                </a:solidFill>
              </a:rPr>
              <a:t>to</a:t>
            </a:r>
            <a:r>
              <a:rPr lang="nl-NL" altLang="nl-NL" b="0" dirty="0">
                <a:solidFill>
                  <a:schemeClr val="bg1">
                    <a:lumMod val="50000"/>
                  </a:schemeClr>
                </a:solidFill>
              </a:rPr>
              <a:t> </a:t>
            </a:r>
            <a:r>
              <a:rPr lang="nl-NL" altLang="nl-NL" b="0" dirty="0" err="1">
                <a:solidFill>
                  <a:schemeClr val="bg1">
                    <a:lumMod val="50000"/>
                  </a:schemeClr>
                </a:solidFill>
              </a:rPr>
              <a:t>interrupt</a:t>
            </a:r>
            <a:r>
              <a:rPr lang="nl-NL" altLang="nl-NL" b="0" dirty="0">
                <a:solidFill>
                  <a:schemeClr val="bg1">
                    <a:lumMod val="50000"/>
                  </a:schemeClr>
                </a:solidFill>
              </a:rPr>
              <a:t> a </a:t>
            </a:r>
            <a:r>
              <a:rPr lang="nl-NL" altLang="nl-NL" b="0" dirty="0" err="1">
                <a:solidFill>
                  <a:schemeClr val="bg1">
                    <a:lumMod val="50000"/>
                  </a:schemeClr>
                </a:solidFill>
              </a:rPr>
              <a:t>process</a:t>
            </a:r>
            <a:r>
              <a:rPr lang="nl-NL" altLang="nl-NL" b="0" dirty="0">
                <a:solidFill>
                  <a:schemeClr val="bg1">
                    <a:lumMod val="50000"/>
                  </a:schemeClr>
                </a:solidFill>
              </a:rPr>
              <a:t> </a:t>
            </a:r>
            <a:r>
              <a:rPr lang="nl-NL" altLang="nl-NL" b="0" dirty="0" err="1">
                <a:solidFill>
                  <a:schemeClr val="bg1">
                    <a:lumMod val="50000"/>
                  </a:schemeClr>
                </a:solidFill>
              </a:rPr>
              <a:t>to</a:t>
            </a:r>
            <a:r>
              <a:rPr lang="nl-NL" altLang="nl-NL" b="0" dirty="0">
                <a:solidFill>
                  <a:schemeClr val="bg1">
                    <a:lumMod val="50000"/>
                  </a:schemeClr>
                </a:solidFill>
              </a:rPr>
              <a:t> do </a:t>
            </a:r>
            <a:r>
              <a:rPr lang="nl-NL" altLang="nl-NL" b="0" dirty="0" err="1">
                <a:solidFill>
                  <a:schemeClr val="bg1">
                    <a:lumMod val="50000"/>
                  </a:schemeClr>
                </a:solidFill>
              </a:rPr>
              <a:t>something</a:t>
            </a:r>
            <a:r>
              <a:rPr lang="nl-NL" altLang="nl-NL" b="0" dirty="0">
                <a:solidFill>
                  <a:schemeClr val="bg1">
                    <a:lumMod val="50000"/>
                  </a:schemeClr>
                </a:solidFill>
              </a:rPr>
              <a:t> </a:t>
            </a:r>
            <a:r>
              <a:rPr lang="nl-NL" altLang="nl-NL" b="0" dirty="0" err="1">
                <a:solidFill>
                  <a:schemeClr val="bg1">
                    <a:lumMod val="50000"/>
                  </a:schemeClr>
                </a:solidFill>
              </a:rPr>
              <a:t>else</a:t>
            </a:r>
            <a:r>
              <a:rPr lang="nl-NL" altLang="nl-NL" b="0" dirty="0">
                <a:solidFill>
                  <a:schemeClr val="bg1">
                    <a:lumMod val="50000"/>
                  </a:schemeClr>
                </a:solidFill>
              </a:rPr>
              <a:t>. (https://en.wikipedia.org/wiki/Interrupt_handler)</a:t>
            </a:r>
          </a:p>
          <a:p>
            <a:pPr lvl="0" eaLnBrk="1" hangingPunct="1"/>
            <a:r>
              <a:rPr lang="nl-NL" altLang="nl-NL" b="0" dirty="0">
                <a:solidFill>
                  <a:schemeClr val="bg1">
                    <a:lumMod val="50000"/>
                  </a:schemeClr>
                </a:solidFill>
              </a:rPr>
              <a:t>File management (file system):  The way data is </a:t>
            </a:r>
            <a:r>
              <a:rPr lang="nl-NL" altLang="nl-NL" b="0" dirty="0" err="1">
                <a:solidFill>
                  <a:schemeClr val="bg1">
                    <a:lumMod val="50000"/>
                  </a:schemeClr>
                </a:solidFill>
              </a:rPr>
              <a:t>stored</a:t>
            </a:r>
            <a:r>
              <a:rPr lang="nl-NL" altLang="nl-NL" b="0" dirty="0">
                <a:solidFill>
                  <a:schemeClr val="bg1">
                    <a:lumMod val="50000"/>
                  </a:schemeClr>
                </a:solidFill>
              </a:rPr>
              <a:t> (</a:t>
            </a:r>
            <a:r>
              <a:rPr lang="nl-NL" altLang="nl-NL" b="0" dirty="0" err="1">
                <a:solidFill>
                  <a:schemeClr val="bg1">
                    <a:lumMod val="50000"/>
                  </a:schemeClr>
                </a:solidFill>
              </a:rPr>
              <a:t>also</a:t>
            </a:r>
            <a:r>
              <a:rPr lang="nl-NL" altLang="nl-NL" b="0" dirty="0">
                <a:solidFill>
                  <a:schemeClr val="bg1">
                    <a:lumMod val="50000"/>
                  </a:schemeClr>
                </a:solidFill>
              </a:rPr>
              <a:t> </a:t>
            </a:r>
            <a:r>
              <a:rPr lang="nl-NL" altLang="nl-NL" b="0" dirty="0" err="1">
                <a:solidFill>
                  <a:schemeClr val="bg1">
                    <a:lumMod val="50000"/>
                  </a:schemeClr>
                </a:solidFill>
              </a:rPr>
              <a:t>permission</a:t>
            </a:r>
            <a:r>
              <a:rPr lang="nl-NL" altLang="nl-NL" b="0" dirty="0">
                <a:solidFill>
                  <a:schemeClr val="bg1">
                    <a:lumMod val="50000"/>
                  </a:schemeClr>
                </a:solidFill>
              </a:rPr>
              <a:t> </a:t>
            </a:r>
            <a:r>
              <a:rPr lang="nl-NL" altLang="nl-NL" b="0" dirty="0" err="1">
                <a:solidFill>
                  <a:schemeClr val="bg1">
                    <a:lumMod val="50000"/>
                  </a:schemeClr>
                </a:solidFill>
              </a:rPr>
              <a:t>and</a:t>
            </a:r>
            <a:r>
              <a:rPr lang="nl-NL" altLang="nl-NL" b="0" dirty="0">
                <a:solidFill>
                  <a:schemeClr val="bg1">
                    <a:lumMod val="50000"/>
                  </a:schemeClr>
                </a:solidFill>
              </a:rPr>
              <a:t> </a:t>
            </a:r>
            <a:r>
              <a:rPr lang="nl-NL" altLang="nl-NL" b="0" dirty="0" err="1">
                <a:solidFill>
                  <a:schemeClr val="bg1">
                    <a:lumMod val="50000"/>
                  </a:schemeClr>
                </a:solidFill>
              </a:rPr>
              <a:t>such</a:t>
            </a:r>
            <a:r>
              <a:rPr lang="nl-NL" altLang="nl-NL" b="0" dirty="0">
                <a:solidFill>
                  <a:schemeClr val="bg1">
                    <a:lumMod val="50000"/>
                  </a:schemeClr>
                </a:solidFill>
              </a:rPr>
              <a:t>) (https://en.wikipedia.org/wiki/File_system)</a:t>
            </a:r>
          </a:p>
        </p:txBody>
      </p:sp>
    </p:spTree>
    <p:extLst>
      <p:ext uri="{BB962C8B-B14F-4D97-AF65-F5344CB8AC3E}">
        <p14:creationId xmlns:p14="http://schemas.microsoft.com/office/powerpoint/2010/main" val="26269097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What</a:t>
            </a:r>
            <a:r>
              <a:rPr lang="nl-NL" dirty="0"/>
              <a:t> </a:t>
            </a:r>
            <a:r>
              <a:rPr lang="nl-NL" dirty="0" err="1"/>
              <a:t>happens</a:t>
            </a:r>
            <a:r>
              <a:rPr lang="nl-NL" dirty="0"/>
              <a:t> </a:t>
            </a:r>
            <a:r>
              <a:rPr lang="nl-NL" dirty="0" err="1"/>
              <a:t>when</a:t>
            </a:r>
            <a:r>
              <a:rPr lang="nl-NL" dirty="0"/>
              <a:t> </a:t>
            </a:r>
            <a:r>
              <a:rPr lang="nl-NL" dirty="0" err="1"/>
              <a:t>you</a:t>
            </a:r>
            <a:r>
              <a:rPr lang="nl-NL" dirty="0"/>
              <a:t> start </a:t>
            </a:r>
            <a:r>
              <a:rPr lang="nl-NL" dirty="0" err="1"/>
              <a:t>an</a:t>
            </a:r>
            <a:r>
              <a:rPr lang="nl-NL" dirty="0"/>
              <a:t> </a:t>
            </a:r>
            <a:r>
              <a:rPr lang="nl-NL" dirty="0" err="1"/>
              <a:t>application</a:t>
            </a:r>
            <a:r>
              <a:rPr lang="nl-NL" dirty="0"/>
              <a:t>. </a:t>
            </a:r>
          </a:p>
          <a:p>
            <a:r>
              <a:rPr lang="nl-NL" dirty="0"/>
              <a:t>We double click (in Windows)</a:t>
            </a:r>
            <a:r>
              <a:rPr lang="nl-NL" baseline="0" dirty="0"/>
              <a:t> </a:t>
            </a:r>
            <a:r>
              <a:rPr lang="nl-NL" baseline="0" dirty="0" err="1"/>
              <a:t>and</a:t>
            </a:r>
            <a:r>
              <a:rPr lang="nl-NL" baseline="0" dirty="0"/>
              <a:t> </a:t>
            </a:r>
            <a:r>
              <a:rPr lang="nl-NL" baseline="0" dirty="0" err="1"/>
              <a:t>then</a:t>
            </a:r>
            <a:r>
              <a:rPr lang="nl-NL" baseline="0" dirty="0"/>
              <a:t> </a:t>
            </a:r>
            <a:r>
              <a:rPr lang="nl-NL" baseline="0" dirty="0" err="1"/>
              <a:t>an</a:t>
            </a:r>
            <a:r>
              <a:rPr lang="nl-NL" baseline="0" dirty="0"/>
              <a:t> </a:t>
            </a:r>
            <a:r>
              <a:rPr lang="nl-NL" baseline="0" dirty="0" err="1"/>
              <a:t>application</a:t>
            </a:r>
            <a:r>
              <a:rPr lang="nl-NL" baseline="0" dirty="0"/>
              <a:t> is </a:t>
            </a:r>
            <a:r>
              <a:rPr lang="nl-NL" baseline="0" dirty="0" err="1"/>
              <a:t>shown</a:t>
            </a:r>
            <a:r>
              <a:rPr lang="nl-NL" baseline="0" dirty="0"/>
              <a:t>, but </a:t>
            </a:r>
            <a:r>
              <a:rPr lang="nl-NL" baseline="0" dirty="0" err="1"/>
              <a:t>there</a:t>
            </a:r>
            <a:r>
              <a:rPr lang="nl-NL" baseline="0" dirty="0"/>
              <a:t> is </a:t>
            </a:r>
            <a:r>
              <a:rPr lang="nl-NL" baseline="0" dirty="0" err="1"/>
              <a:t>actually</a:t>
            </a:r>
            <a:r>
              <a:rPr lang="nl-NL" baseline="0" dirty="0"/>
              <a:t> more happening</a:t>
            </a:r>
          </a:p>
          <a:p>
            <a:r>
              <a:rPr lang="nl-NL" baseline="0" dirty="0" err="1"/>
              <a:t>When</a:t>
            </a:r>
            <a:r>
              <a:rPr lang="nl-NL" baseline="0" dirty="0"/>
              <a:t> we start </a:t>
            </a:r>
            <a:r>
              <a:rPr lang="nl-NL" baseline="0" dirty="0" err="1"/>
              <a:t>an</a:t>
            </a:r>
            <a:r>
              <a:rPr lang="nl-NL" baseline="0" dirty="0"/>
              <a:t> </a:t>
            </a:r>
            <a:r>
              <a:rPr lang="nl-NL" baseline="0" dirty="0" err="1"/>
              <a:t>application</a:t>
            </a:r>
            <a:r>
              <a:rPr lang="nl-NL" baseline="0" dirty="0"/>
              <a:t> </a:t>
            </a:r>
            <a:r>
              <a:rPr lang="nl-NL" baseline="0" dirty="0" err="1"/>
              <a:t>the</a:t>
            </a:r>
            <a:r>
              <a:rPr lang="nl-NL" baseline="0" dirty="0"/>
              <a:t> OS </a:t>
            </a:r>
            <a:r>
              <a:rPr lang="nl-NL" baseline="0" dirty="0" err="1"/>
              <a:t>creates</a:t>
            </a:r>
            <a:r>
              <a:rPr lang="nl-NL" baseline="0" dirty="0"/>
              <a:t> a </a:t>
            </a:r>
            <a:r>
              <a:rPr lang="nl-NL" baseline="0" dirty="0" err="1"/>
              <a:t>process</a:t>
            </a:r>
            <a:r>
              <a:rPr lang="nl-NL" baseline="0" dirty="0"/>
              <a:t> </a:t>
            </a:r>
            <a:r>
              <a:rPr lang="nl-NL" baseline="0" dirty="0" err="1"/>
              <a:t>which</a:t>
            </a:r>
            <a:r>
              <a:rPr lang="nl-NL" baseline="0" dirty="0"/>
              <a:t> </a:t>
            </a:r>
            <a:r>
              <a:rPr lang="nl-NL" baseline="0" dirty="0" err="1"/>
              <a:t>represents</a:t>
            </a:r>
            <a:r>
              <a:rPr lang="nl-NL" baseline="0" dirty="0"/>
              <a:t> </a:t>
            </a:r>
            <a:r>
              <a:rPr lang="nl-NL" baseline="0" dirty="0" err="1"/>
              <a:t>the</a:t>
            </a:r>
            <a:r>
              <a:rPr lang="nl-NL" baseline="0" dirty="0"/>
              <a:t> </a:t>
            </a:r>
            <a:r>
              <a:rPr lang="nl-NL" baseline="0" dirty="0" err="1"/>
              <a:t>application</a:t>
            </a:r>
            <a:r>
              <a:rPr lang="nl-NL" baseline="0" dirty="0"/>
              <a:t> running</a:t>
            </a:r>
          </a:p>
          <a:p>
            <a:r>
              <a:rPr lang="nl-NL" baseline="0" dirty="0" err="1"/>
              <a:t>Besides</a:t>
            </a:r>
            <a:r>
              <a:rPr lang="nl-NL" baseline="0" dirty="0"/>
              <a:t> a </a:t>
            </a:r>
            <a:r>
              <a:rPr lang="nl-NL" baseline="0" dirty="0" err="1"/>
              <a:t>process</a:t>
            </a:r>
            <a:r>
              <a:rPr lang="nl-NL" baseline="0" dirty="0"/>
              <a:t> </a:t>
            </a:r>
            <a:r>
              <a:rPr lang="nl-NL" baseline="0" dirty="0" err="1"/>
              <a:t>there</a:t>
            </a:r>
            <a:r>
              <a:rPr lang="nl-NL" baseline="0" dirty="0"/>
              <a:t> </a:t>
            </a:r>
            <a:r>
              <a:rPr lang="nl-NL" baseline="0" dirty="0" err="1"/>
              <a:t>will</a:t>
            </a:r>
            <a:r>
              <a:rPr lang="nl-NL" baseline="0" dirty="0"/>
              <a:t> </a:t>
            </a:r>
            <a:r>
              <a:rPr lang="nl-NL" baseline="0" dirty="0" err="1"/>
              <a:t>also</a:t>
            </a:r>
            <a:r>
              <a:rPr lang="nl-NL" baseline="0" dirty="0"/>
              <a:t> </a:t>
            </a:r>
            <a:r>
              <a:rPr lang="nl-NL" baseline="0" dirty="0" err="1"/>
              <a:t>be</a:t>
            </a:r>
            <a:r>
              <a:rPr lang="nl-NL" baseline="0" dirty="0"/>
              <a:t> thread(s) running </a:t>
            </a:r>
            <a:r>
              <a:rPr lang="nl-NL" baseline="0" dirty="0" err="1"/>
              <a:t>which</a:t>
            </a:r>
            <a:r>
              <a:rPr lang="nl-NL" baseline="0" dirty="0"/>
              <a:t> are part of a </a:t>
            </a:r>
            <a:r>
              <a:rPr lang="nl-NL" baseline="0" dirty="0" err="1"/>
              <a:t>process</a:t>
            </a:r>
            <a:r>
              <a:rPr lang="nl-NL" baseline="0" dirty="0"/>
              <a:t>.</a:t>
            </a:r>
            <a:endParaRPr lang="nl-NL" dirty="0"/>
          </a:p>
        </p:txBody>
      </p:sp>
    </p:spTree>
    <p:extLst>
      <p:ext uri="{BB962C8B-B14F-4D97-AF65-F5344CB8AC3E}">
        <p14:creationId xmlns:p14="http://schemas.microsoft.com/office/powerpoint/2010/main" val="1251274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762000" rtl="0" eaLnBrk="0" fontAlgn="base" latinLnBrk="0" hangingPunct="0">
              <a:lnSpc>
                <a:spcPct val="100000"/>
              </a:lnSpc>
              <a:spcBef>
                <a:spcPct val="30000"/>
              </a:spcBef>
              <a:spcAft>
                <a:spcPct val="0"/>
              </a:spcAft>
              <a:buClrTx/>
              <a:buSzTx/>
              <a:buFontTx/>
              <a:buNone/>
              <a:tabLst/>
              <a:defRPr/>
            </a:pPr>
            <a:r>
              <a:rPr lang="nl-NL" dirty="0" err="1"/>
              <a:t>Starting</a:t>
            </a:r>
            <a:r>
              <a:rPr lang="nl-NL" dirty="0"/>
              <a:t> multiple </a:t>
            </a:r>
            <a:r>
              <a:rPr lang="nl-NL" dirty="0" err="1"/>
              <a:t>applications</a:t>
            </a:r>
            <a:r>
              <a:rPr lang="nl-NL" dirty="0"/>
              <a:t> means </a:t>
            </a:r>
            <a:r>
              <a:rPr lang="nl-NL" dirty="0" err="1"/>
              <a:t>the</a:t>
            </a:r>
            <a:r>
              <a:rPr lang="nl-NL" dirty="0"/>
              <a:t> OS is </a:t>
            </a:r>
            <a:r>
              <a:rPr lang="nl-NL" dirty="0" err="1"/>
              <a:t>creating</a:t>
            </a:r>
            <a:r>
              <a:rPr lang="nl-NL" dirty="0"/>
              <a:t> a </a:t>
            </a:r>
            <a:r>
              <a:rPr lang="nl-NL" dirty="0" err="1"/>
              <a:t>process</a:t>
            </a:r>
            <a:r>
              <a:rPr lang="nl-NL" dirty="0"/>
              <a:t> per </a:t>
            </a:r>
            <a:r>
              <a:rPr lang="nl-NL" dirty="0" err="1"/>
              <a:t>application</a:t>
            </a:r>
            <a:r>
              <a:rPr lang="nl-NL" dirty="0"/>
              <a:t> </a:t>
            </a:r>
            <a:r>
              <a:rPr lang="nl-NL" dirty="0" err="1"/>
              <a:t>started</a:t>
            </a:r>
            <a:endParaRPr lang="nl-NL" dirty="0"/>
          </a:p>
          <a:p>
            <a:r>
              <a:rPr lang="nl-NL" dirty="0"/>
              <a:t>Even </a:t>
            </a:r>
            <a:r>
              <a:rPr lang="nl-NL" dirty="0" err="1"/>
              <a:t>though</a:t>
            </a:r>
            <a:r>
              <a:rPr lang="nl-NL" dirty="0"/>
              <a:t> </a:t>
            </a:r>
            <a:r>
              <a:rPr lang="nl-NL" dirty="0" err="1"/>
              <a:t>it</a:t>
            </a:r>
            <a:r>
              <a:rPr lang="nl-NL" dirty="0"/>
              <a:t> </a:t>
            </a:r>
            <a:r>
              <a:rPr lang="nl-NL" dirty="0" err="1"/>
              <a:t>seems</a:t>
            </a:r>
            <a:r>
              <a:rPr lang="nl-NL" baseline="0" dirty="0"/>
              <a:t> </a:t>
            </a:r>
            <a:r>
              <a:rPr lang="nl-NL" baseline="0" dirty="0" err="1"/>
              <a:t>they</a:t>
            </a:r>
            <a:r>
              <a:rPr lang="nl-NL" baseline="0" dirty="0"/>
              <a:t> are running at </a:t>
            </a:r>
            <a:r>
              <a:rPr lang="nl-NL" baseline="0" dirty="0" err="1"/>
              <a:t>the</a:t>
            </a:r>
            <a:r>
              <a:rPr lang="nl-NL" baseline="0" dirty="0"/>
              <a:t> </a:t>
            </a:r>
            <a:r>
              <a:rPr lang="nl-NL" baseline="0" dirty="0" err="1"/>
              <a:t>same</a:t>
            </a:r>
            <a:r>
              <a:rPr lang="nl-NL" baseline="0" dirty="0"/>
              <a:t> </a:t>
            </a:r>
            <a:r>
              <a:rPr lang="nl-NL" baseline="0" dirty="0" err="1"/>
              <a:t>tim</a:t>
            </a:r>
            <a:r>
              <a:rPr lang="nl-NL" baseline="0" dirty="0"/>
              <a:t> in </a:t>
            </a:r>
            <a:r>
              <a:rPr lang="nl-NL" baseline="0" dirty="0" err="1"/>
              <a:t>reality</a:t>
            </a:r>
            <a:r>
              <a:rPr lang="nl-NL" baseline="0" dirty="0"/>
              <a:t> </a:t>
            </a:r>
            <a:r>
              <a:rPr lang="nl-NL" baseline="0" dirty="0" err="1"/>
              <a:t>only</a:t>
            </a:r>
            <a:r>
              <a:rPr lang="nl-NL" baseline="0" dirty="0"/>
              <a:t> 1 </a:t>
            </a:r>
            <a:r>
              <a:rPr lang="nl-NL" baseline="0" dirty="0" err="1"/>
              <a:t>process</a:t>
            </a:r>
            <a:r>
              <a:rPr lang="nl-NL" baseline="0" dirty="0"/>
              <a:t> runs per CPU</a:t>
            </a:r>
          </a:p>
          <a:p>
            <a:r>
              <a:rPr lang="nl-NL" baseline="0" dirty="0" err="1"/>
              <a:t>If</a:t>
            </a:r>
            <a:r>
              <a:rPr lang="nl-NL" baseline="0" dirty="0"/>
              <a:t> we </a:t>
            </a:r>
            <a:r>
              <a:rPr lang="nl-NL" baseline="0" dirty="0" err="1"/>
              <a:t>only</a:t>
            </a:r>
            <a:r>
              <a:rPr lang="nl-NL" baseline="0" dirty="0"/>
              <a:t> have 1 CPU </a:t>
            </a:r>
            <a:r>
              <a:rPr lang="nl-NL" baseline="0" dirty="0" err="1"/>
              <a:t>the</a:t>
            </a:r>
            <a:r>
              <a:rPr lang="nl-NL" baseline="0" dirty="0"/>
              <a:t> OS switches </a:t>
            </a:r>
            <a:r>
              <a:rPr lang="nl-NL" baseline="0" dirty="0" err="1"/>
              <a:t>very</a:t>
            </a:r>
            <a:r>
              <a:rPr lang="nl-NL" baseline="0" dirty="0"/>
              <a:t> </a:t>
            </a:r>
            <a:r>
              <a:rPr lang="nl-NL" baseline="0" dirty="0" err="1"/>
              <a:t>fast</a:t>
            </a:r>
            <a:r>
              <a:rPr lang="nl-NL" baseline="0" dirty="0"/>
              <a:t> </a:t>
            </a:r>
            <a:r>
              <a:rPr lang="nl-NL" baseline="0" dirty="0" err="1"/>
              <a:t>between</a:t>
            </a:r>
            <a:r>
              <a:rPr lang="nl-NL" baseline="0" dirty="0"/>
              <a:t> </a:t>
            </a:r>
            <a:r>
              <a:rPr lang="nl-NL" baseline="0" dirty="0" err="1"/>
              <a:t>the</a:t>
            </a:r>
            <a:r>
              <a:rPr lang="nl-NL" baseline="0" dirty="0"/>
              <a:t> </a:t>
            </a:r>
            <a:r>
              <a:rPr lang="nl-NL" baseline="0" dirty="0" err="1"/>
              <a:t>processes</a:t>
            </a:r>
            <a:endParaRPr lang="nl-NL" baseline="0" dirty="0"/>
          </a:p>
          <a:p>
            <a:endParaRPr lang="nl-NL" dirty="0"/>
          </a:p>
          <a:p>
            <a:r>
              <a:rPr lang="nl-NL" dirty="0"/>
              <a:t>The time a </a:t>
            </a:r>
            <a:r>
              <a:rPr lang="nl-NL" dirty="0" err="1"/>
              <a:t>process</a:t>
            </a:r>
            <a:r>
              <a:rPr lang="nl-NL" dirty="0"/>
              <a:t> get </a:t>
            </a:r>
            <a:r>
              <a:rPr lang="nl-NL" dirty="0" err="1"/>
              <a:t>to</a:t>
            </a:r>
            <a:r>
              <a:rPr lang="nl-NL" dirty="0"/>
              <a:t> run on </a:t>
            </a:r>
            <a:r>
              <a:rPr lang="nl-NL" dirty="0" err="1"/>
              <a:t>the</a:t>
            </a:r>
            <a:r>
              <a:rPr lang="nl-NL" dirty="0"/>
              <a:t> CPU</a:t>
            </a:r>
            <a:r>
              <a:rPr lang="nl-NL" baseline="0" dirty="0"/>
              <a:t> is </a:t>
            </a:r>
            <a:r>
              <a:rPr lang="nl-NL" baseline="0" dirty="0" err="1"/>
              <a:t>called</a:t>
            </a:r>
            <a:r>
              <a:rPr lang="nl-NL" baseline="0" dirty="0"/>
              <a:t> time slice. </a:t>
            </a:r>
            <a:r>
              <a:rPr lang="nl-NL" dirty="0" err="1"/>
              <a:t>When</a:t>
            </a:r>
            <a:r>
              <a:rPr lang="nl-NL" dirty="0"/>
              <a:t> </a:t>
            </a:r>
            <a:r>
              <a:rPr lang="nl-NL" dirty="0" err="1"/>
              <a:t>the</a:t>
            </a:r>
            <a:r>
              <a:rPr lang="nl-NL" dirty="0"/>
              <a:t> OS switches </a:t>
            </a:r>
            <a:r>
              <a:rPr lang="nl-NL" dirty="0" err="1"/>
              <a:t>between</a:t>
            </a:r>
            <a:r>
              <a:rPr lang="nl-NL" dirty="0"/>
              <a:t> </a:t>
            </a:r>
            <a:r>
              <a:rPr lang="nl-NL" dirty="0" err="1"/>
              <a:t>processes</a:t>
            </a:r>
            <a:r>
              <a:rPr lang="nl-NL" baseline="0" dirty="0"/>
              <a:t> we call </a:t>
            </a:r>
            <a:r>
              <a:rPr lang="nl-NL" baseline="0" dirty="0" err="1"/>
              <a:t>it</a:t>
            </a:r>
            <a:r>
              <a:rPr lang="nl-NL" baseline="0" dirty="0"/>
              <a:t> </a:t>
            </a:r>
            <a:r>
              <a:rPr lang="nl-NL" dirty="0"/>
              <a:t>Context switching. </a:t>
            </a:r>
          </a:p>
          <a:p>
            <a:r>
              <a:rPr lang="nl-NL" dirty="0" err="1"/>
              <a:t>This</a:t>
            </a:r>
            <a:r>
              <a:rPr lang="nl-NL" dirty="0"/>
              <a:t> </a:t>
            </a:r>
            <a:r>
              <a:rPr lang="nl-NL" dirty="0" err="1"/>
              <a:t>principle</a:t>
            </a:r>
            <a:r>
              <a:rPr lang="nl-NL" dirty="0"/>
              <a:t> is part of a multitasking OS </a:t>
            </a:r>
            <a:r>
              <a:rPr lang="nl-NL" dirty="0" err="1"/>
              <a:t>which</a:t>
            </a:r>
            <a:r>
              <a:rPr lang="nl-NL" dirty="0"/>
              <a:t> </a:t>
            </a:r>
            <a:r>
              <a:rPr lang="nl-NL" dirty="0" err="1"/>
              <a:t>uses</a:t>
            </a:r>
            <a:r>
              <a:rPr lang="nl-NL" dirty="0"/>
              <a:t> </a:t>
            </a:r>
            <a:r>
              <a:rPr lang="nl-NL" dirty="0" err="1"/>
              <a:t>preemptive</a:t>
            </a:r>
            <a:r>
              <a:rPr lang="nl-NL" dirty="0"/>
              <a:t> switching. The OS </a:t>
            </a:r>
            <a:r>
              <a:rPr lang="nl-NL" dirty="0" err="1"/>
              <a:t>forces</a:t>
            </a:r>
            <a:r>
              <a:rPr lang="nl-NL" dirty="0"/>
              <a:t> </a:t>
            </a:r>
            <a:r>
              <a:rPr lang="nl-NL" dirty="0" err="1"/>
              <a:t>the</a:t>
            </a:r>
            <a:r>
              <a:rPr lang="nl-NL" dirty="0"/>
              <a:t> </a:t>
            </a:r>
            <a:r>
              <a:rPr lang="nl-NL" dirty="0" err="1"/>
              <a:t>processes</a:t>
            </a:r>
            <a:r>
              <a:rPr lang="nl-NL" dirty="0"/>
              <a:t> </a:t>
            </a:r>
            <a:r>
              <a:rPr lang="nl-NL" dirty="0" err="1"/>
              <a:t>to</a:t>
            </a:r>
            <a:r>
              <a:rPr lang="nl-NL" dirty="0"/>
              <a:t> switch</a:t>
            </a:r>
          </a:p>
        </p:txBody>
      </p:sp>
    </p:spTree>
    <p:extLst>
      <p:ext uri="{BB962C8B-B14F-4D97-AF65-F5344CB8AC3E}">
        <p14:creationId xmlns:p14="http://schemas.microsoft.com/office/powerpoint/2010/main" val="4804648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Because</a:t>
            </a:r>
            <a:r>
              <a:rPr lang="nl-NL" dirty="0"/>
              <a:t> we </a:t>
            </a:r>
            <a:r>
              <a:rPr lang="nl-NL" dirty="0" err="1"/>
              <a:t>don’t</a:t>
            </a:r>
            <a:r>
              <a:rPr lang="nl-NL" dirty="0"/>
              <a:t> want </a:t>
            </a:r>
            <a:r>
              <a:rPr lang="nl-NL" dirty="0" err="1"/>
              <a:t>to</a:t>
            </a:r>
            <a:r>
              <a:rPr lang="nl-NL" dirty="0"/>
              <a:t> waste CPU time, a </a:t>
            </a:r>
            <a:r>
              <a:rPr lang="nl-NL" dirty="0" err="1"/>
              <a:t>process</a:t>
            </a:r>
            <a:r>
              <a:rPr lang="nl-NL" dirty="0"/>
              <a:t> </a:t>
            </a:r>
            <a:r>
              <a:rPr lang="nl-NL" dirty="0" err="1"/>
              <a:t>also</a:t>
            </a:r>
            <a:r>
              <a:rPr lang="nl-NL" dirty="0"/>
              <a:t> has a state. </a:t>
            </a:r>
            <a:r>
              <a:rPr lang="nl-NL" dirty="0" err="1"/>
              <a:t>This</a:t>
            </a:r>
            <a:r>
              <a:rPr lang="nl-NL" dirty="0"/>
              <a:t> state </a:t>
            </a:r>
            <a:r>
              <a:rPr lang="nl-NL" dirty="0" err="1"/>
              <a:t>indicates</a:t>
            </a:r>
            <a:r>
              <a:rPr lang="nl-NL" dirty="0"/>
              <a:t> </a:t>
            </a:r>
            <a:r>
              <a:rPr lang="nl-NL" dirty="0" err="1"/>
              <a:t>if</a:t>
            </a:r>
            <a:r>
              <a:rPr lang="nl-NL" dirty="0"/>
              <a:t> </a:t>
            </a:r>
            <a:r>
              <a:rPr lang="nl-NL" dirty="0" err="1"/>
              <a:t>the</a:t>
            </a:r>
            <a:r>
              <a:rPr lang="nl-NL" dirty="0"/>
              <a:t> </a:t>
            </a:r>
            <a:r>
              <a:rPr lang="nl-NL" dirty="0" err="1"/>
              <a:t>process</a:t>
            </a:r>
            <a:r>
              <a:rPr lang="nl-NL" dirty="0"/>
              <a:t> </a:t>
            </a:r>
            <a:r>
              <a:rPr lang="nl-NL" dirty="0" err="1"/>
              <a:t>will</a:t>
            </a:r>
            <a:r>
              <a:rPr lang="nl-NL" dirty="0"/>
              <a:t> get </a:t>
            </a:r>
            <a:r>
              <a:rPr lang="nl-NL" dirty="0" err="1"/>
              <a:t>any</a:t>
            </a:r>
            <a:r>
              <a:rPr lang="nl-NL" dirty="0"/>
              <a:t> CPU time. </a:t>
            </a:r>
          </a:p>
          <a:p>
            <a:r>
              <a:rPr lang="nl-NL" dirty="0" err="1"/>
              <a:t>When</a:t>
            </a:r>
            <a:r>
              <a:rPr lang="nl-NL" dirty="0"/>
              <a:t> </a:t>
            </a:r>
            <a:r>
              <a:rPr lang="nl-NL" dirty="0" err="1"/>
              <a:t>blocked</a:t>
            </a:r>
            <a:r>
              <a:rPr lang="nl-NL" dirty="0"/>
              <a:t> </a:t>
            </a:r>
            <a:r>
              <a:rPr lang="nl-NL" dirty="0" err="1"/>
              <a:t>it</a:t>
            </a:r>
            <a:r>
              <a:rPr lang="nl-NL" dirty="0"/>
              <a:t> </a:t>
            </a:r>
            <a:r>
              <a:rPr lang="nl-NL" dirty="0" err="1"/>
              <a:t>usually</a:t>
            </a:r>
            <a:r>
              <a:rPr lang="nl-NL" dirty="0"/>
              <a:t> means </a:t>
            </a:r>
            <a:r>
              <a:rPr lang="nl-NL" dirty="0" err="1"/>
              <a:t>that</a:t>
            </a:r>
            <a:r>
              <a:rPr lang="nl-NL" dirty="0"/>
              <a:t> </a:t>
            </a:r>
            <a:r>
              <a:rPr lang="nl-NL" dirty="0" err="1"/>
              <a:t>the</a:t>
            </a:r>
            <a:r>
              <a:rPr lang="nl-NL" dirty="0"/>
              <a:t> </a:t>
            </a:r>
            <a:r>
              <a:rPr lang="nl-NL" dirty="0" err="1"/>
              <a:t>process</a:t>
            </a:r>
            <a:r>
              <a:rPr lang="nl-NL" dirty="0"/>
              <a:t> is </a:t>
            </a:r>
            <a:r>
              <a:rPr lang="nl-NL" dirty="0" err="1"/>
              <a:t>waiting</a:t>
            </a:r>
            <a:r>
              <a:rPr lang="nl-NL" dirty="0"/>
              <a:t> on </a:t>
            </a:r>
            <a:r>
              <a:rPr lang="nl-NL" dirty="0" err="1"/>
              <a:t>something</a:t>
            </a:r>
            <a:r>
              <a:rPr lang="nl-NL" dirty="0"/>
              <a:t>. </a:t>
            </a:r>
            <a:r>
              <a:rPr lang="nl-NL" dirty="0" err="1"/>
              <a:t>This</a:t>
            </a:r>
            <a:r>
              <a:rPr lang="nl-NL" dirty="0"/>
              <a:t> </a:t>
            </a:r>
            <a:r>
              <a:rPr lang="nl-NL" dirty="0" err="1"/>
              <a:t>can</a:t>
            </a:r>
            <a:r>
              <a:rPr lang="nl-NL" dirty="0"/>
              <a:t> </a:t>
            </a:r>
            <a:r>
              <a:rPr lang="nl-NL" dirty="0" err="1"/>
              <a:t>be</a:t>
            </a:r>
            <a:r>
              <a:rPr lang="nl-NL" dirty="0"/>
              <a:t> </a:t>
            </a:r>
            <a:r>
              <a:rPr lang="nl-NL" dirty="0" err="1"/>
              <a:t>another</a:t>
            </a:r>
            <a:r>
              <a:rPr lang="nl-NL" dirty="0"/>
              <a:t> </a:t>
            </a:r>
            <a:r>
              <a:rPr lang="nl-NL" dirty="0" err="1"/>
              <a:t>process</a:t>
            </a:r>
            <a:r>
              <a:rPr lang="nl-NL" dirty="0"/>
              <a:t> or</a:t>
            </a:r>
            <a:r>
              <a:rPr lang="nl-NL" baseline="0" dirty="0"/>
              <a:t> user input.</a:t>
            </a:r>
            <a:endParaRPr lang="nl-NL" dirty="0"/>
          </a:p>
        </p:txBody>
      </p:sp>
    </p:spTree>
    <p:extLst>
      <p:ext uri="{BB962C8B-B14F-4D97-AF65-F5344CB8AC3E}">
        <p14:creationId xmlns:p14="http://schemas.microsoft.com/office/powerpoint/2010/main" val="20002398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Not</a:t>
            </a:r>
            <a:r>
              <a:rPr lang="nl-NL" dirty="0"/>
              <a:t> </a:t>
            </a:r>
            <a:r>
              <a:rPr lang="nl-NL" dirty="0" err="1"/>
              <a:t>all</a:t>
            </a:r>
            <a:r>
              <a:rPr lang="nl-NL" dirty="0"/>
              <a:t> </a:t>
            </a:r>
            <a:r>
              <a:rPr lang="nl-NL" dirty="0" err="1"/>
              <a:t>processes</a:t>
            </a:r>
            <a:r>
              <a:rPr lang="nl-NL" dirty="0"/>
              <a:t> are </a:t>
            </a:r>
            <a:r>
              <a:rPr lang="nl-NL" dirty="0" err="1"/>
              <a:t>equally</a:t>
            </a:r>
            <a:r>
              <a:rPr lang="nl-NL" dirty="0"/>
              <a:t> important. </a:t>
            </a:r>
            <a:r>
              <a:rPr lang="nl-NL" dirty="0" err="1"/>
              <a:t>To</a:t>
            </a:r>
            <a:r>
              <a:rPr lang="nl-NL" dirty="0"/>
              <a:t> </a:t>
            </a:r>
            <a:r>
              <a:rPr lang="nl-NL" dirty="0" err="1"/>
              <a:t>solve</a:t>
            </a:r>
            <a:r>
              <a:rPr lang="nl-NL" dirty="0"/>
              <a:t> </a:t>
            </a:r>
            <a:r>
              <a:rPr lang="nl-NL" dirty="0" err="1"/>
              <a:t>this</a:t>
            </a:r>
            <a:r>
              <a:rPr lang="nl-NL" dirty="0"/>
              <a:t> </a:t>
            </a:r>
            <a:r>
              <a:rPr lang="nl-NL" dirty="0" err="1"/>
              <a:t>problem</a:t>
            </a:r>
            <a:r>
              <a:rPr lang="nl-NL" dirty="0"/>
              <a:t> a</a:t>
            </a:r>
            <a:r>
              <a:rPr lang="nl-NL" baseline="0" dirty="0"/>
              <a:t> </a:t>
            </a:r>
            <a:r>
              <a:rPr lang="nl-NL" baseline="0" dirty="0" err="1"/>
              <a:t>process</a:t>
            </a:r>
            <a:r>
              <a:rPr lang="nl-NL" baseline="0" dirty="0"/>
              <a:t> </a:t>
            </a:r>
            <a:r>
              <a:rPr lang="nl-NL" baseline="0" dirty="0" err="1"/>
              <a:t>can</a:t>
            </a:r>
            <a:r>
              <a:rPr lang="nl-NL" baseline="0" dirty="0"/>
              <a:t> </a:t>
            </a:r>
            <a:r>
              <a:rPr lang="nl-NL" baseline="0" dirty="0" err="1"/>
              <a:t>also</a:t>
            </a:r>
            <a:r>
              <a:rPr lang="nl-NL" baseline="0" dirty="0"/>
              <a:t> have a priority; </a:t>
            </a:r>
          </a:p>
          <a:p>
            <a:r>
              <a:rPr lang="nl-NL" baseline="0" dirty="0" err="1"/>
              <a:t>Higher</a:t>
            </a:r>
            <a:r>
              <a:rPr lang="nl-NL" baseline="0" dirty="0"/>
              <a:t> priority </a:t>
            </a:r>
            <a:r>
              <a:rPr lang="nl-NL" baseline="0" dirty="0" err="1"/>
              <a:t>processes</a:t>
            </a:r>
            <a:r>
              <a:rPr lang="nl-NL" baseline="0" dirty="0"/>
              <a:t> </a:t>
            </a:r>
            <a:r>
              <a:rPr lang="nl-NL" baseline="0" dirty="0" err="1"/>
              <a:t>gets</a:t>
            </a:r>
            <a:r>
              <a:rPr lang="nl-NL" baseline="0" dirty="0"/>
              <a:t> more </a:t>
            </a:r>
            <a:r>
              <a:rPr lang="nl-NL" baseline="0" dirty="0" err="1"/>
              <a:t>and</a:t>
            </a:r>
            <a:r>
              <a:rPr lang="nl-NL" baseline="0" dirty="0"/>
              <a:t> ?</a:t>
            </a:r>
            <a:r>
              <a:rPr lang="nl-NL" baseline="0" dirty="0" err="1"/>
              <a:t>Longer</a:t>
            </a:r>
            <a:r>
              <a:rPr lang="nl-NL" baseline="0" dirty="0"/>
              <a:t>? time slices </a:t>
            </a:r>
          </a:p>
          <a:p>
            <a:endParaRPr lang="nl-NL" baseline="0" dirty="0"/>
          </a:p>
          <a:p>
            <a:pPr marL="0" marR="0" indent="0" algn="l" defTabSz="762000" rtl="0" eaLnBrk="0" fontAlgn="base" latinLnBrk="0" hangingPunct="0">
              <a:lnSpc>
                <a:spcPct val="100000"/>
              </a:lnSpc>
              <a:spcBef>
                <a:spcPct val="30000"/>
              </a:spcBef>
              <a:spcAft>
                <a:spcPct val="0"/>
              </a:spcAft>
              <a:buClrTx/>
              <a:buSzTx/>
              <a:buFontTx/>
              <a:buNone/>
              <a:tabLst/>
              <a:defRPr/>
            </a:pPr>
            <a:r>
              <a:rPr lang="nl-NL" baseline="0" dirty="0"/>
              <a:t>Linux: </a:t>
            </a:r>
            <a:r>
              <a:rPr lang="nl-NL" baseline="0" dirty="0" err="1"/>
              <a:t>Dynamicly</a:t>
            </a:r>
            <a:r>
              <a:rPr lang="nl-NL" baseline="0" dirty="0"/>
              <a:t> </a:t>
            </a:r>
            <a:r>
              <a:rPr lang="nl-NL" baseline="0" dirty="0" err="1"/>
              <a:t>determened</a:t>
            </a:r>
            <a:r>
              <a:rPr lang="nl-NL" baseline="0" dirty="0"/>
              <a:t>. </a:t>
            </a:r>
            <a:r>
              <a:rPr lang="nl-NL" baseline="0" dirty="0" err="1"/>
              <a:t>Very</a:t>
            </a:r>
            <a:r>
              <a:rPr lang="nl-NL" baseline="0" dirty="0"/>
              <a:t> complex </a:t>
            </a:r>
            <a:r>
              <a:rPr lang="nl-NL" baseline="0" dirty="0" err="1"/>
              <a:t>algorithm</a:t>
            </a:r>
            <a:endParaRPr lang="nl-NL" baseline="0" dirty="0"/>
          </a:p>
          <a:p>
            <a:endParaRPr lang="nl-NL" dirty="0"/>
          </a:p>
        </p:txBody>
      </p:sp>
    </p:spTree>
    <p:extLst>
      <p:ext uri="{BB962C8B-B14F-4D97-AF65-F5344CB8AC3E}">
        <p14:creationId xmlns:p14="http://schemas.microsoft.com/office/powerpoint/2010/main" val="25072832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Of course </a:t>
            </a:r>
            <a:r>
              <a:rPr lang="nl-NL" dirty="0" err="1"/>
              <a:t>almost</a:t>
            </a:r>
            <a:r>
              <a:rPr lang="nl-NL" dirty="0"/>
              <a:t> </a:t>
            </a:r>
            <a:r>
              <a:rPr lang="nl-NL" dirty="0" err="1"/>
              <a:t>all</a:t>
            </a:r>
            <a:r>
              <a:rPr lang="nl-NL" dirty="0"/>
              <a:t> modern</a:t>
            </a:r>
            <a:r>
              <a:rPr lang="nl-NL" baseline="0" dirty="0"/>
              <a:t> CPU’s are </a:t>
            </a:r>
            <a:r>
              <a:rPr lang="nl-NL" baseline="0" dirty="0" err="1"/>
              <a:t>multicore</a:t>
            </a:r>
            <a:r>
              <a:rPr lang="nl-NL" baseline="0" dirty="0"/>
              <a:t> </a:t>
            </a:r>
            <a:r>
              <a:rPr lang="nl-NL" baseline="0" dirty="0" err="1"/>
              <a:t>and</a:t>
            </a:r>
            <a:r>
              <a:rPr lang="nl-NL" baseline="0" dirty="0"/>
              <a:t> </a:t>
            </a:r>
            <a:r>
              <a:rPr lang="nl-NL" baseline="0" dirty="0" err="1"/>
              <a:t>this</a:t>
            </a:r>
            <a:r>
              <a:rPr lang="nl-NL" baseline="0" dirty="0"/>
              <a:t> means </a:t>
            </a:r>
            <a:r>
              <a:rPr lang="nl-NL" baseline="0" dirty="0" err="1"/>
              <a:t>processes</a:t>
            </a:r>
            <a:r>
              <a:rPr lang="nl-NL" baseline="0" dirty="0"/>
              <a:t> are running at </a:t>
            </a:r>
            <a:r>
              <a:rPr lang="nl-NL" baseline="0" dirty="0" err="1"/>
              <a:t>the</a:t>
            </a:r>
            <a:r>
              <a:rPr lang="nl-NL" baseline="0" dirty="0"/>
              <a:t> </a:t>
            </a:r>
            <a:r>
              <a:rPr lang="nl-NL" baseline="0" dirty="0" err="1"/>
              <a:t>same</a:t>
            </a:r>
            <a:r>
              <a:rPr lang="nl-NL" baseline="0" dirty="0"/>
              <a:t> time per </a:t>
            </a:r>
            <a:r>
              <a:rPr lang="nl-NL" baseline="0" dirty="0" err="1"/>
              <a:t>core</a:t>
            </a:r>
            <a:endParaRPr lang="nl-NL" dirty="0"/>
          </a:p>
        </p:txBody>
      </p:sp>
    </p:spTree>
    <p:extLst>
      <p:ext uri="{BB962C8B-B14F-4D97-AF65-F5344CB8AC3E}">
        <p14:creationId xmlns:p14="http://schemas.microsoft.com/office/powerpoint/2010/main" val="20961584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Whenever</a:t>
            </a:r>
            <a:r>
              <a:rPr lang="nl-NL" dirty="0"/>
              <a:t> we do </a:t>
            </a:r>
            <a:r>
              <a:rPr lang="nl-NL" dirty="0" err="1"/>
              <a:t>something</a:t>
            </a:r>
            <a:r>
              <a:rPr lang="nl-NL" dirty="0"/>
              <a:t> </a:t>
            </a:r>
            <a:r>
              <a:rPr lang="nl-NL" dirty="0" err="1"/>
              <a:t>with</a:t>
            </a:r>
            <a:r>
              <a:rPr lang="nl-NL" dirty="0"/>
              <a:t> data in </a:t>
            </a:r>
            <a:r>
              <a:rPr lang="nl-NL" dirty="0" err="1"/>
              <a:t>an</a:t>
            </a:r>
            <a:r>
              <a:rPr lang="nl-NL" baseline="0" dirty="0"/>
              <a:t> </a:t>
            </a:r>
            <a:r>
              <a:rPr lang="nl-NL" baseline="0" dirty="0" err="1"/>
              <a:t>application</a:t>
            </a:r>
            <a:r>
              <a:rPr lang="nl-NL" baseline="0" dirty="0"/>
              <a:t> RAM memory is </a:t>
            </a:r>
            <a:r>
              <a:rPr lang="nl-NL" baseline="0" dirty="0" err="1"/>
              <a:t>being</a:t>
            </a:r>
            <a:r>
              <a:rPr lang="nl-NL" baseline="0" dirty="0"/>
              <a:t> </a:t>
            </a:r>
            <a:r>
              <a:rPr lang="nl-NL" baseline="0" dirty="0" err="1"/>
              <a:t>used</a:t>
            </a:r>
            <a:r>
              <a:rPr lang="nl-NL" baseline="0" dirty="0"/>
              <a:t>.</a:t>
            </a:r>
          </a:p>
          <a:p>
            <a:r>
              <a:rPr lang="nl-NL" baseline="0" dirty="0"/>
              <a:t>At </a:t>
            </a:r>
            <a:r>
              <a:rPr lang="nl-NL" baseline="0" dirty="0" err="1"/>
              <a:t>some</a:t>
            </a:r>
            <a:r>
              <a:rPr lang="nl-NL" baseline="0" dirty="0"/>
              <a:t> point </a:t>
            </a:r>
            <a:r>
              <a:rPr lang="nl-NL" baseline="0" dirty="0" err="1"/>
              <a:t>our</a:t>
            </a:r>
            <a:r>
              <a:rPr lang="nl-NL" baseline="0" dirty="0"/>
              <a:t> </a:t>
            </a:r>
            <a:r>
              <a:rPr lang="nl-NL" baseline="0" dirty="0" err="1"/>
              <a:t>active</a:t>
            </a:r>
            <a:r>
              <a:rPr lang="nl-NL" baseline="0" dirty="0"/>
              <a:t> </a:t>
            </a:r>
            <a:r>
              <a:rPr lang="nl-NL" baseline="0" dirty="0" err="1"/>
              <a:t>application</a:t>
            </a:r>
            <a:r>
              <a:rPr lang="nl-NL" baseline="0" dirty="0"/>
              <a:t> </a:t>
            </a:r>
            <a:r>
              <a:rPr lang="nl-NL" baseline="0" dirty="0" err="1"/>
              <a:t>will</a:t>
            </a:r>
            <a:r>
              <a:rPr lang="nl-NL" baseline="0" dirty="0"/>
              <a:t> </a:t>
            </a:r>
            <a:r>
              <a:rPr lang="nl-NL" baseline="0" dirty="0" err="1"/>
              <a:t>require</a:t>
            </a:r>
            <a:r>
              <a:rPr lang="nl-NL" baseline="0" dirty="0"/>
              <a:t> more memory </a:t>
            </a:r>
            <a:r>
              <a:rPr lang="nl-NL" baseline="0" dirty="0" err="1"/>
              <a:t>then</a:t>
            </a:r>
            <a:r>
              <a:rPr lang="nl-NL" baseline="0" dirty="0"/>
              <a:t> </a:t>
            </a:r>
            <a:r>
              <a:rPr lang="nl-NL" baseline="0" dirty="0" err="1"/>
              <a:t>there’s</a:t>
            </a:r>
            <a:r>
              <a:rPr lang="nl-NL" baseline="0" dirty="0"/>
              <a:t> </a:t>
            </a:r>
            <a:r>
              <a:rPr lang="nl-NL" baseline="0" dirty="0" err="1"/>
              <a:t>available</a:t>
            </a:r>
            <a:r>
              <a:rPr lang="nl-NL" baseline="0" dirty="0"/>
              <a:t>!</a:t>
            </a:r>
            <a:endParaRPr lang="nl-NL" dirty="0"/>
          </a:p>
          <a:p>
            <a:r>
              <a:rPr lang="nl-NL" dirty="0"/>
              <a:t> </a:t>
            </a:r>
          </a:p>
          <a:p>
            <a:r>
              <a:rPr lang="nl-NL" dirty="0" err="1"/>
              <a:t>One</a:t>
            </a:r>
            <a:r>
              <a:rPr lang="nl-NL" dirty="0"/>
              <a:t> way</a:t>
            </a:r>
            <a:r>
              <a:rPr lang="nl-NL" baseline="0" dirty="0"/>
              <a:t> </a:t>
            </a:r>
            <a:r>
              <a:rPr lang="nl-NL" baseline="0" dirty="0" err="1"/>
              <a:t>to</a:t>
            </a:r>
            <a:r>
              <a:rPr lang="nl-NL" baseline="0" dirty="0"/>
              <a:t> </a:t>
            </a:r>
            <a:r>
              <a:rPr lang="nl-NL" baseline="0" dirty="0" err="1"/>
              <a:t>solve</a:t>
            </a:r>
            <a:r>
              <a:rPr lang="nl-NL" baseline="0" dirty="0"/>
              <a:t> </a:t>
            </a:r>
            <a:r>
              <a:rPr lang="nl-NL" baseline="0" dirty="0" err="1"/>
              <a:t>this</a:t>
            </a:r>
            <a:r>
              <a:rPr lang="nl-NL" baseline="0" dirty="0"/>
              <a:t> is </a:t>
            </a:r>
            <a:r>
              <a:rPr lang="nl-NL" baseline="0" dirty="0" err="1"/>
              <a:t>by</a:t>
            </a:r>
            <a:r>
              <a:rPr lang="nl-NL" baseline="0" dirty="0"/>
              <a:t> </a:t>
            </a:r>
            <a:r>
              <a:rPr lang="nl-NL" baseline="0" dirty="0" err="1"/>
              <a:t>t</a:t>
            </a:r>
            <a:r>
              <a:rPr lang="nl-NL" dirty="0" err="1"/>
              <a:t>hrowing</a:t>
            </a:r>
            <a:r>
              <a:rPr lang="nl-NL" dirty="0"/>
              <a:t> money at </a:t>
            </a:r>
            <a:r>
              <a:rPr lang="nl-NL" dirty="0" err="1"/>
              <a:t>it</a:t>
            </a:r>
            <a:r>
              <a:rPr lang="nl-NL" dirty="0"/>
              <a:t> </a:t>
            </a:r>
            <a:r>
              <a:rPr lang="nl-NL" dirty="0" err="1"/>
              <a:t>and</a:t>
            </a:r>
            <a:r>
              <a:rPr lang="nl-NL" dirty="0"/>
              <a:t> </a:t>
            </a:r>
            <a:r>
              <a:rPr lang="nl-NL" dirty="0" err="1"/>
              <a:t>buy</a:t>
            </a:r>
            <a:r>
              <a:rPr lang="nl-NL" dirty="0"/>
              <a:t> more RAM! But </a:t>
            </a:r>
            <a:r>
              <a:rPr lang="nl-NL" dirty="0" err="1"/>
              <a:t>there</a:t>
            </a:r>
            <a:r>
              <a:rPr lang="nl-NL" dirty="0"/>
              <a:t> is a more</a:t>
            </a:r>
            <a:r>
              <a:rPr lang="nl-NL" baseline="0" dirty="0"/>
              <a:t> money </a:t>
            </a:r>
            <a:r>
              <a:rPr lang="nl-NL" baseline="0" dirty="0" err="1"/>
              <a:t>friendly</a:t>
            </a:r>
            <a:r>
              <a:rPr lang="nl-NL" baseline="0" dirty="0"/>
              <a:t> way.</a:t>
            </a:r>
          </a:p>
          <a:p>
            <a:r>
              <a:rPr lang="nl-NL" baseline="0" dirty="0"/>
              <a:t>Let </a:t>
            </a:r>
            <a:r>
              <a:rPr lang="nl-NL" baseline="0" dirty="0" err="1"/>
              <a:t>the</a:t>
            </a:r>
            <a:r>
              <a:rPr lang="nl-NL" baseline="0" dirty="0"/>
              <a:t> OS handle </a:t>
            </a:r>
            <a:r>
              <a:rPr lang="nl-NL" baseline="0" dirty="0" err="1"/>
              <a:t>this</a:t>
            </a:r>
            <a:r>
              <a:rPr lang="nl-NL" baseline="0" dirty="0"/>
              <a:t>. The OS </a:t>
            </a:r>
            <a:r>
              <a:rPr lang="nl-NL" baseline="0" dirty="0" err="1"/>
              <a:t>will</a:t>
            </a:r>
            <a:r>
              <a:rPr lang="nl-NL" baseline="0" dirty="0"/>
              <a:t> </a:t>
            </a:r>
            <a:r>
              <a:rPr lang="nl-NL" baseline="0" dirty="0" err="1"/>
              <a:t>use</a:t>
            </a:r>
            <a:r>
              <a:rPr lang="nl-NL" baseline="0" dirty="0"/>
              <a:t> a ‘trick’  </a:t>
            </a:r>
            <a:r>
              <a:rPr lang="nl-NL" baseline="0" dirty="0" err="1"/>
              <a:t>called</a:t>
            </a:r>
            <a:r>
              <a:rPr lang="nl-NL" baseline="0" dirty="0"/>
              <a:t> virtual memory</a:t>
            </a:r>
            <a:endParaRPr lang="nl-NL" dirty="0"/>
          </a:p>
        </p:txBody>
      </p:sp>
    </p:spTree>
    <p:extLst>
      <p:ext uri="{BB962C8B-B14F-4D97-AF65-F5344CB8AC3E}">
        <p14:creationId xmlns:p14="http://schemas.microsoft.com/office/powerpoint/2010/main" val="7498387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To</a:t>
            </a:r>
            <a:r>
              <a:rPr lang="nl-NL" dirty="0"/>
              <a:t> </a:t>
            </a:r>
            <a:r>
              <a:rPr lang="nl-NL" dirty="0" err="1"/>
              <a:t>illustrate</a:t>
            </a:r>
            <a:r>
              <a:rPr lang="nl-NL" dirty="0"/>
              <a:t> </a:t>
            </a:r>
            <a:r>
              <a:rPr lang="nl-NL" dirty="0" err="1"/>
              <a:t>how</a:t>
            </a:r>
            <a:r>
              <a:rPr lang="nl-NL" dirty="0"/>
              <a:t> memory </a:t>
            </a:r>
            <a:r>
              <a:rPr lang="nl-NL" dirty="0" err="1"/>
              <a:t>allocation</a:t>
            </a:r>
            <a:r>
              <a:rPr lang="nl-NL" dirty="0"/>
              <a:t> </a:t>
            </a:r>
            <a:r>
              <a:rPr lang="nl-NL" dirty="0" err="1"/>
              <a:t>works</a:t>
            </a:r>
            <a:r>
              <a:rPr lang="nl-NL" dirty="0"/>
              <a:t>: </a:t>
            </a:r>
            <a:r>
              <a:rPr lang="nl-NL" dirty="0" err="1"/>
              <a:t>an</a:t>
            </a:r>
            <a:r>
              <a:rPr lang="nl-NL" dirty="0"/>
              <a:t> </a:t>
            </a:r>
            <a:r>
              <a:rPr lang="nl-NL" dirty="0" err="1"/>
              <a:t>application</a:t>
            </a:r>
            <a:r>
              <a:rPr lang="nl-NL" dirty="0"/>
              <a:t> </a:t>
            </a:r>
            <a:r>
              <a:rPr lang="nl-NL" dirty="0" err="1"/>
              <a:t>doesn’t</a:t>
            </a:r>
            <a:r>
              <a:rPr lang="nl-NL" dirty="0"/>
              <a:t> </a:t>
            </a:r>
            <a:r>
              <a:rPr lang="nl-NL" dirty="0" err="1"/>
              <a:t>know</a:t>
            </a:r>
            <a:r>
              <a:rPr lang="nl-NL" baseline="0" dirty="0"/>
              <a:t> </a:t>
            </a:r>
            <a:r>
              <a:rPr lang="nl-NL" baseline="0" dirty="0" err="1"/>
              <a:t>where</a:t>
            </a:r>
            <a:r>
              <a:rPr lang="nl-NL" baseline="0" dirty="0"/>
              <a:t> </a:t>
            </a:r>
            <a:r>
              <a:rPr lang="nl-NL" baseline="0" dirty="0" err="1"/>
              <a:t>there</a:t>
            </a:r>
            <a:r>
              <a:rPr lang="nl-NL" baseline="0" dirty="0"/>
              <a:t> is memory </a:t>
            </a:r>
            <a:r>
              <a:rPr lang="nl-NL" baseline="0" dirty="0" err="1"/>
              <a:t>available</a:t>
            </a:r>
            <a:r>
              <a:rPr lang="nl-NL" baseline="0" dirty="0"/>
              <a:t>. </a:t>
            </a:r>
            <a:r>
              <a:rPr lang="nl-NL" baseline="0" dirty="0" err="1"/>
              <a:t>Overwitting</a:t>
            </a:r>
            <a:r>
              <a:rPr lang="nl-NL" baseline="0" dirty="0"/>
              <a:t> </a:t>
            </a:r>
            <a:r>
              <a:rPr lang="nl-NL" baseline="0" dirty="0" err="1"/>
              <a:t>each</a:t>
            </a:r>
            <a:r>
              <a:rPr lang="nl-NL" baseline="0" dirty="0"/>
              <a:t> </a:t>
            </a:r>
            <a:r>
              <a:rPr lang="nl-NL" baseline="0" dirty="0" err="1"/>
              <a:t>other</a:t>
            </a:r>
            <a:r>
              <a:rPr lang="nl-NL" baseline="0" dirty="0"/>
              <a:t> is </a:t>
            </a:r>
            <a:r>
              <a:rPr lang="nl-NL" baseline="0" dirty="0" err="1"/>
              <a:t>not</a:t>
            </a:r>
            <a:r>
              <a:rPr lang="nl-NL" baseline="0" dirty="0"/>
              <a:t> </a:t>
            </a:r>
            <a:r>
              <a:rPr lang="nl-NL" baseline="0" dirty="0" err="1"/>
              <a:t>ideal</a:t>
            </a:r>
            <a:r>
              <a:rPr lang="nl-NL" baseline="0" dirty="0"/>
              <a:t>!</a:t>
            </a:r>
            <a:endParaRPr lang="nl-NL" dirty="0"/>
          </a:p>
        </p:txBody>
      </p:sp>
    </p:spTree>
    <p:extLst>
      <p:ext uri="{BB962C8B-B14F-4D97-AF65-F5344CB8AC3E}">
        <p14:creationId xmlns:p14="http://schemas.microsoft.com/office/powerpoint/2010/main" val="706997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762000" rtl="0" eaLnBrk="0" fontAlgn="base" latinLnBrk="0" hangingPunct="0">
              <a:lnSpc>
                <a:spcPct val="100000"/>
              </a:lnSpc>
              <a:spcBef>
                <a:spcPct val="30000"/>
              </a:spcBef>
              <a:spcAft>
                <a:spcPct val="0"/>
              </a:spcAft>
              <a:buClrTx/>
              <a:buSzTx/>
              <a:buFontTx/>
              <a:buNone/>
              <a:tabLst/>
              <a:defRPr/>
            </a:pPr>
            <a:r>
              <a:rPr lang="nl-NL" altLang="nl-NL" sz="1200" b="0" dirty="0">
                <a:solidFill>
                  <a:schemeClr val="accent2"/>
                </a:solidFill>
                <a:latin typeface="Tahoma" pitchFamily="34" charset="0"/>
              </a:rPr>
              <a:t>Application </a:t>
            </a:r>
            <a:r>
              <a:rPr lang="nl-NL" altLang="nl-NL" sz="1200" b="0" dirty="0" err="1">
                <a:solidFill>
                  <a:schemeClr val="accent2"/>
                </a:solidFill>
                <a:latin typeface="Tahoma" pitchFamily="34" charset="0"/>
              </a:rPr>
              <a:t>asks</a:t>
            </a:r>
            <a:r>
              <a:rPr lang="nl-NL" altLang="nl-NL" sz="1200" b="0" dirty="0">
                <a:solidFill>
                  <a:schemeClr val="accent2"/>
                </a:solidFill>
                <a:latin typeface="Tahoma" pitchFamily="34" charset="0"/>
              </a:rPr>
              <a:t> </a:t>
            </a:r>
            <a:r>
              <a:rPr lang="nl-NL" altLang="nl-NL" sz="1200" b="0" dirty="0" err="1">
                <a:solidFill>
                  <a:schemeClr val="accent2"/>
                </a:solidFill>
                <a:latin typeface="Tahoma" pitchFamily="34" charset="0"/>
              </a:rPr>
              <a:t>the</a:t>
            </a:r>
            <a:r>
              <a:rPr lang="nl-NL" altLang="nl-NL" sz="1200" b="0" dirty="0">
                <a:solidFill>
                  <a:schemeClr val="accent2"/>
                </a:solidFill>
                <a:latin typeface="Tahoma" pitchFamily="34" charset="0"/>
              </a:rPr>
              <a:t> OS </a:t>
            </a:r>
            <a:r>
              <a:rPr lang="nl-NL" altLang="nl-NL" sz="1200" b="0" dirty="0" err="1">
                <a:solidFill>
                  <a:schemeClr val="accent2"/>
                </a:solidFill>
                <a:latin typeface="Tahoma" pitchFamily="34" charset="0"/>
              </a:rPr>
              <a:t>for</a:t>
            </a:r>
            <a:r>
              <a:rPr lang="nl-NL" altLang="nl-NL" sz="1200" b="0" dirty="0">
                <a:solidFill>
                  <a:schemeClr val="accent2"/>
                </a:solidFill>
                <a:latin typeface="Tahoma" pitchFamily="34" charset="0"/>
              </a:rPr>
              <a:t> memory</a:t>
            </a:r>
          </a:p>
          <a:p>
            <a:pPr marL="0" marR="0" indent="0" algn="l" defTabSz="762000" rtl="0" eaLnBrk="0" fontAlgn="base" latinLnBrk="0" hangingPunct="0">
              <a:lnSpc>
                <a:spcPct val="100000"/>
              </a:lnSpc>
              <a:spcBef>
                <a:spcPct val="30000"/>
              </a:spcBef>
              <a:spcAft>
                <a:spcPct val="0"/>
              </a:spcAft>
              <a:buClrTx/>
              <a:buSzTx/>
              <a:buFontTx/>
              <a:buNone/>
              <a:tabLst/>
              <a:defRPr/>
            </a:pPr>
            <a:r>
              <a:rPr lang="nl-NL" altLang="nl-NL" sz="1200" b="0" dirty="0">
                <a:solidFill>
                  <a:schemeClr val="accent2"/>
                </a:solidFill>
                <a:latin typeface="Tahoma" pitchFamily="34" charset="0"/>
              </a:rPr>
              <a:t>OS </a:t>
            </a:r>
            <a:r>
              <a:rPr lang="nl-NL" altLang="nl-NL" sz="1200" b="0" baseline="0" dirty="0" err="1">
                <a:solidFill>
                  <a:schemeClr val="accent2"/>
                </a:solidFill>
                <a:latin typeface="Tahoma" pitchFamily="34" charset="0"/>
              </a:rPr>
              <a:t>asks</a:t>
            </a:r>
            <a:r>
              <a:rPr lang="nl-NL" altLang="nl-NL" sz="1200" b="0" baseline="0" dirty="0">
                <a:solidFill>
                  <a:schemeClr val="accent2"/>
                </a:solidFill>
                <a:latin typeface="Tahoma" pitchFamily="34" charset="0"/>
              </a:rPr>
              <a:t> </a:t>
            </a:r>
            <a:r>
              <a:rPr lang="nl-NL" altLang="nl-NL" sz="1200" b="0" baseline="0" dirty="0" err="1">
                <a:solidFill>
                  <a:schemeClr val="accent2"/>
                </a:solidFill>
                <a:latin typeface="Tahoma" pitchFamily="34" charset="0"/>
              </a:rPr>
              <a:t>the</a:t>
            </a:r>
            <a:r>
              <a:rPr lang="nl-NL" altLang="nl-NL" sz="1200" b="0" baseline="0" dirty="0">
                <a:solidFill>
                  <a:schemeClr val="accent2"/>
                </a:solidFill>
                <a:latin typeface="Tahoma" pitchFamily="34" charset="0"/>
              </a:rPr>
              <a:t> CPU </a:t>
            </a:r>
            <a:r>
              <a:rPr lang="nl-NL" altLang="nl-NL" sz="1200" b="0" baseline="0" dirty="0" err="1">
                <a:solidFill>
                  <a:schemeClr val="accent2"/>
                </a:solidFill>
                <a:latin typeface="Tahoma" pitchFamily="34" charset="0"/>
              </a:rPr>
              <a:t>which</a:t>
            </a:r>
            <a:r>
              <a:rPr lang="nl-NL" altLang="nl-NL" sz="1200" b="0" baseline="0" dirty="0">
                <a:solidFill>
                  <a:schemeClr val="accent2"/>
                </a:solidFill>
                <a:latin typeface="Tahoma" pitchFamily="34" charset="0"/>
              </a:rPr>
              <a:t> </a:t>
            </a:r>
            <a:r>
              <a:rPr lang="nl-NL" altLang="nl-NL" sz="1200" b="0" baseline="0" dirty="0" err="1">
                <a:solidFill>
                  <a:schemeClr val="accent2"/>
                </a:solidFill>
                <a:latin typeface="Tahoma" pitchFamily="34" charset="0"/>
              </a:rPr>
              <a:t>uses</a:t>
            </a:r>
            <a:r>
              <a:rPr lang="nl-NL" altLang="nl-NL" sz="1200" b="0" baseline="0" dirty="0">
                <a:solidFill>
                  <a:schemeClr val="accent2"/>
                </a:solidFill>
                <a:latin typeface="Tahoma" pitchFamily="34" charset="0"/>
              </a:rPr>
              <a:t> a MMU </a:t>
            </a:r>
            <a:r>
              <a:rPr lang="nl-NL" altLang="nl-NL" sz="1200" b="0" baseline="0" dirty="0" err="1">
                <a:solidFill>
                  <a:schemeClr val="accent2"/>
                </a:solidFill>
                <a:latin typeface="Tahoma" pitchFamily="34" charset="0"/>
              </a:rPr>
              <a:t>to</a:t>
            </a:r>
            <a:r>
              <a:rPr lang="nl-NL" altLang="nl-NL" sz="1200" b="0" baseline="0" dirty="0">
                <a:solidFill>
                  <a:schemeClr val="accent2"/>
                </a:solidFill>
                <a:latin typeface="Tahoma" pitchFamily="34" charset="0"/>
              </a:rPr>
              <a:t> </a:t>
            </a:r>
            <a:r>
              <a:rPr lang="nl-NL" altLang="nl-NL" sz="1200" b="0" baseline="0" dirty="0" err="1">
                <a:solidFill>
                  <a:schemeClr val="accent2"/>
                </a:solidFill>
                <a:latin typeface="Tahoma" pitchFamily="34" charset="0"/>
              </a:rPr>
              <a:t>see</a:t>
            </a:r>
            <a:r>
              <a:rPr lang="nl-NL" altLang="nl-NL" sz="1200" b="0" baseline="0" dirty="0">
                <a:solidFill>
                  <a:schemeClr val="accent2"/>
                </a:solidFill>
                <a:latin typeface="Tahoma" pitchFamily="34" charset="0"/>
              </a:rPr>
              <a:t> </a:t>
            </a:r>
            <a:r>
              <a:rPr lang="nl-NL" altLang="nl-NL" sz="1200" b="0" baseline="0" dirty="0" err="1">
                <a:solidFill>
                  <a:schemeClr val="accent2"/>
                </a:solidFill>
                <a:latin typeface="Tahoma" pitchFamily="34" charset="0"/>
              </a:rPr>
              <a:t>where</a:t>
            </a:r>
            <a:r>
              <a:rPr lang="nl-NL" altLang="nl-NL" sz="1200" b="0" baseline="0" dirty="0">
                <a:solidFill>
                  <a:schemeClr val="accent2"/>
                </a:solidFill>
                <a:latin typeface="Tahoma" pitchFamily="34" charset="0"/>
              </a:rPr>
              <a:t> </a:t>
            </a:r>
            <a:r>
              <a:rPr lang="nl-NL" altLang="nl-NL" sz="1200" b="0" baseline="0" dirty="0" err="1">
                <a:solidFill>
                  <a:schemeClr val="accent2"/>
                </a:solidFill>
                <a:latin typeface="Tahoma" pitchFamily="34" charset="0"/>
              </a:rPr>
              <a:t>its</a:t>
            </a:r>
            <a:r>
              <a:rPr lang="nl-NL" altLang="nl-NL" sz="1200" b="0" baseline="0" dirty="0">
                <a:solidFill>
                  <a:schemeClr val="accent2"/>
                </a:solidFill>
                <a:latin typeface="Tahoma" pitchFamily="34" charset="0"/>
              </a:rPr>
              <a:t> </a:t>
            </a:r>
            <a:r>
              <a:rPr lang="nl-NL" altLang="nl-NL" sz="1200" b="0" baseline="0" dirty="0" err="1">
                <a:solidFill>
                  <a:schemeClr val="accent2"/>
                </a:solidFill>
                <a:latin typeface="Tahoma" pitchFamily="34" charset="0"/>
              </a:rPr>
              <a:t>located</a:t>
            </a:r>
            <a:r>
              <a:rPr lang="nl-NL" altLang="nl-NL" sz="1200" b="0" baseline="0" dirty="0">
                <a:solidFill>
                  <a:schemeClr val="accent2"/>
                </a:solidFill>
                <a:latin typeface="Tahoma" pitchFamily="34" charset="0"/>
              </a:rPr>
              <a:t> in </a:t>
            </a:r>
            <a:r>
              <a:rPr lang="nl-NL" altLang="nl-NL" sz="1200" b="0" baseline="0" dirty="0" err="1">
                <a:solidFill>
                  <a:schemeClr val="accent2"/>
                </a:solidFill>
                <a:latin typeface="Tahoma" pitchFamily="34" charset="0"/>
              </a:rPr>
              <a:t>the</a:t>
            </a:r>
            <a:r>
              <a:rPr lang="nl-NL" altLang="nl-NL" sz="1200" b="0" baseline="0" dirty="0">
                <a:solidFill>
                  <a:schemeClr val="accent2"/>
                </a:solidFill>
                <a:latin typeface="Tahoma" pitchFamily="34" charset="0"/>
              </a:rPr>
              <a:t> </a:t>
            </a:r>
            <a:r>
              <a:rPr lang="nl-NL" altLang="nl-NL" sz="1200" b="0" baseline="0" dirty="0" err="1">
                <a:solidFill>
                  <a:schemeClr val="accent2"/>
                </a:solidFill>
                <a:latin typeface="Tahoma" pitchFamily="34" charset="0"/>
              </a:rPr>
              <a:t>physical</a:t>
            </a:r>
            <a:r>
              <a:rPr lang="nl-NL" altLang="nl-NL" sz="1200" b="0" baseline="0" dirty="0">
                <a:solidFill>
                  <a:schemeClr val="accent2"/>
                </a:solidFill>
                <a:latin typeface="Tahoma" pitchFamily="34" charset="0"/>
              </a:rPr>
              <a:t> memory</a:t>
            </a:r>
            <a:endParaRPr lang="nl-NL" altLang="nl-NL" sz="1200" b="0" dirty="0">
              <a:solidFill>
                <a:schemeClr val="accent2"/>
              </a:solidFill>
              <a:latin typeface="Tahoma" pitchFamily="34" charset="0"/>
            </a:endParaRPr>
          </a:p>
          <a:p>
            <a:pPr marL="0" marR="0" indent="0" algn="l" defTabSz="762000" rtl="0" eaLnBrk="0" fontAlgn="base" latinLnBrk="0" hangingPunct="0">
              <a:lnSpc>
                <a:spcPct val="100000"/>
              </a:lnSpc>
              <a:spcBef>
                <a:spcPct val="30000"/>
              </a:spcBef>
              <a:spcAft>
                <a:spcPct val="0"/>
              </a:spcAft>
              <a:buClrTx/>
              <a:buSzTx/>
              <a:buFontTx/>
              <a:buNone/>
              <a:tabLst/>
              <a:defRPr/>
            </a:pPr>
            <a:endParaRPr lang="nl-NL" altLang="nl-NL" sz="1200" b="0" dirty="0">
              <a:solidFill>
                <a:schemeClr val="accent2"/>
              </a:solidFill>
              <a:latin typeface="Tahoma" pitchFamily="34" charset="0"/>
            </a:endParaRPr>
          </a:p>
          <a:p>
            <a:pPr marL="0" marR="0" indent="0" algn="l" defTabSz="762000" rtl="0" eaLnBrk="0" fontAlgn="base" latinLnBrk="0" hangingPunct="0">
              <a:lnSpc>
                <a:spcPct val="100000"/>
              </a:lnSpc>
              <a:spcBef>
                <a:spcPct val="30000"/>
              </a:spcBef>
              <a:spcAft>
                <a:spcPct val="0"/>
              </a:spcAft>
              <a:buClrTx/>
              <a:buSzTx/>
              <a:buFontTx/>
              <a:buNone/>
              <a:tabLst/>
              <a:defRPr/>
            </a:pPr>
            <a:r>
              <a:rPr lang="nl-NL" altLang="nl-NL" sz="1200" b="1" dirty="0">
                <a:solidFill>
                  <a:schemeClr val="accent2"/>
                </a:solidFill>
                <a:latin typeface="Tahoma" pitchFamily="34" charset="0"/>
              </a:rPr>
              <a:t>Memory Management Unit</a:t>
            </a:r>
          </a:p>
          <a:p>
            <a:pPr marL="0" marR="0" indent="0" algn="l" defTabSz="762000" rtl="0" eaLnBrk="0" fontAlgn="base" latinLnBrk="0" hangingPunct="0">
              <a:lnSpc>
                <a:spcPct val="100000"/>
              </a:lnSpc>
              <a:spcBef>
                <a:spcPct val="30000"/>
              </a:spcBef>
              <a:spcAft>
                <a:spcPct val="0"/>
              </a:spcAft>
              <a:buClrTx/>
              <a:buSzTx/>
              <a:buFontTx/>
              <a:buNone/>
              <a:tabLst/>
              <a:defRPr/>
            </a:pPr>
            <a:r>
              <a:rPr lang="nl-NL" altLang="nl-NL" sz="1200" b="0" dirty="0">
                <a:solidFill>
                  <a:schemeClr val="accent2"/>
                </a:solidFill>
                <a:latin typeface="Tahoma" pitchFamily="34" charset="0"/>
              </a:rPr>
              <a:t>Translate virtual </a:t>
            </a:r>
            <a:r>
              <a:rPr lang="nl-NL" altLang="nl-NL" sz="1200" b="0" dirty="0" err="1">
                <a:solidFill>
                  <a:schemeClr val="accent2"/>
                </a:solidFill>
                <a:latin typeface="Tahoma" pitchFamily="34" charset="0"/>
              </a:rPr>
              <a:t>addresses</a:t>
            </a:r>
            <a:r>
              <a:rPr lang="nl-NL" altLang="nl-NL" sz="1200" b="0" dirty="0">
                <a:solidFill>
                  <a:schemeClr val="accent2"/>
                </a:solidFill>
                <a:latin typeface="Tahoma" pitchFamily="34" charset="0"/>
              </a:rPr>
              <a:t> </a:t>
            </a:r>
            <a:r>
              <a:rPr lang="nl-NL" altLang="nl-NL" sz="1200" b="0" dirty="0" err="1">
                <a:solidFill>
                  <a:schemeClr val="accent2"/>
                </a:solidFill>
                <a:latin typeface="Tahoma" pitchFamily="34" charset="0"/>
              </a:rPr>
              <a:t>to</a:t>
            </a:r>
            <a:r>
              <a:rPr lang="nl-NL" altLang="nl-NL" sz="1200" b="0" dirty="0">
                <a:solidFill>
                  <a:schemeClr val="accent2"/>
                </a:solidFill>
                <a:latin typeface="Tahoma" pitchFamily="34" charset="0"/>
              </a:rPr>
              <a:t> </a:t>
            </a:r>
            <a:r>
              <a:rPr lang="nl-NL" altLang="nl-NL" sz="1200" b="0" dirty="0" err="1">
                <a:solidFill>
                  <a:schemeClr val="accent2"/>
                </a:solidFill>
                <a:latin typeface="Tahoma" pitchFamily="34" charset="0"/>
              </a:rPr>
              <a:t>physical</a:t>
            </a:r>
            <a:r>
              <a:rPr lang="nl-NL" altLang="nl-NL" sz="1200" b="0" baseline="0" dirty="0">
                <a:solidFill>
                  <a:schemeClr val="accent2"/>
                </a:solidFill>
                <a:latin typeface="Tahoma" pitchFamily="34" charset="0"/>
              </a:rPr>
              <a:t> </a:t>
            </a:r>
            <a:r>
              <a:rPr lang="nl-NL" altLang="nl-NL" sz="1200" b="0" baseline="0" dirty="0" err="1">
                <a:solidFill>
                  <a:schemeClr val="accent2"/>
                </a:solidFill>
                <a:latin typeface="Tahoma" pitchFamily="34" charset="0"/>
              </a:rPr>
              <a:t>addresses</a:t>
            </a:r>
            <a:endParaRPr lang="nl-NL" altLang="nl-NL" sz="1200" b="0" dirty="0">
              <a:solidFill>
                <a:schemeClr val="accent2"/>
              </a:solidFill>
              <a:latin typeface="Tahoma" pitchFamily="34" charset="0"/>
            </a:endParaRPr>
          </a:p>
          <a:p>
            <a:pPr marL="0" marR="0" indent="0" algn="l" defTabSz="762000" rtl="0" eaLnBrk="0" fontAlgn="base" latinLnBrk="0" hangingPunct="0">
              <a:lnSpc>
                <a:spcPct val="100000"/>
              </a:lnSpc>
              <a:spcBef>
                <a:spcPct val="30000"/>
              </a:spcBef>
              <a:spcAft>
                <a:spcPct val="0"/>
              </a:spcAft>
              <a:buClrTx/>
              <a:buSzTx/>
              <a:buFontTx/>
              <a:buNone/>
              <a:tabLst/>
              <a:defRPr/>
            </a:pPr>
            <a:endParaRPr lang="nl-NL" altLang="nl-NL" sz="1200" b="0" dirty="0">
              <a:solidFill>
                <a:schemeClr val="accent2"/>
              </a:solidFill>
              <a:latin typeface="Tahoma" pitchFamily="34" charset="0"/>
            </a:endParaRPr>
          </a:p>
          <a:p>
            <a:pPr marL="0" marR="0" indent="0" algn="l" defTabSz="762000" rtl="0" eaLnBrk="0" fontAlgn="base" latinLnBrk="0" hangingPunct="0">
              <a:lnSpc>
                <a:spcPct val="100000"/>
              </a:lnSpc>
              <a:spcBef>
                <a:spcPct val="30000"/>
              </a:spcBef>
              <a:spcAft>
                <a:spcPct val="0"/>
              </a:spcAft>
              <a:buClrTx/>
              <a:buSzTx/>
              <a:buFontTx/>
              <a:buNone/>
              <a:tabLst/>
              <a:defRPr/>
            </a:pPr>
            <a:r>
              <a:rPr lang="en-US" altLang="nl-NL" sz="1200" b="0" dirty="0">
                <a:solidFill>
                  <a:schemeClr val="accent2"/>
                </a:solidFill>
                <a:latin typeface="Tahoma" pitchFamily="34" charset="0"/>
              </a:rPr>
              <a:t>https://en.wikipedia.org/wiki/Memory_management_unit</a:t>
            </a:r>
          </a:p>
          <a:p>
            <a:endParaRPr lang="nl-NL" dirty="0"/>
          </a:p>
        </p:txBody>
      </p:sp>
    </p:spTree>
    <p:extLst>
      <p:ext uri="{BB962C8B-B14F-4D97-AF65-F5344CB8AC3E}">
        <p14:creationId xmlns:p14="http://schemas.microsoft.com/office/powerpoint/2010/main" val="34448918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Tree>
    <p:extLst>
      <p:ext uri="{BB962C8B-B14F-4D97-AF65-F5344CB8AC3E}">
        <p14:creationId xmlns:p14="http://schemas.microsoft.com/office/powerpoint/2010/main" val="5482550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Applies</a:t>
            </a:r>
            <a:r>
              <a:rPr lang="nl-NL" dirty="0"/>
              <a:t> </a:t>
            </a:r>
            <a:r>
              <a:rPr lang="nl-NL" dirty="0" err="1"/>
              <a:t>to</a:t>
            </a:r>
            <a:r>
              <a:rPr lang="nl-NL" dirty="0"/>
              <a:t> al </a:t>
            </a:r>
            <a:r>
              <a:rPr lang="nl-NL" dirty="0" err="1"/>
              <a:t>electronic</a:t>
            </a:r>
            <a:r>
              <a:rPr lang="nl-NL" dirty="0"/>
              <a:t> </a:t>
            </a:r>
            <a:r>
              <a:rPr lang="nl-NL" dirty="0" err="1"/>
              <a:t>devices</a:t>
            </a:r>
            <a:r>
              <a:rPr lang="nl-NL" dirty="0"/>
              <a:t>?</a:t>
            </a:r>
          </a:p>
        </p:txBody>
      </p:sp>
    </p:spTree>
    <p:extLst>
      <p:ext uri="{BB962C8B-B14F-4D97-AF65-F5344CB8AC3E}">
        <p14:creationId xmlns:p14="http://schemas.microsoft.com/office/powerpoint/2010/main" val="40497587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1 Game is running</a:t>
            </a:r>
          </a:p>
          <a:p>
            <a:r>
              <a:rPr lang="nl-NL" dirty="0"/>
              <a:t>2 User starts a </a:t>
            </a:r>
            <a:r>
              <a:rPr lang="nl-NL" dirty="0" err="1"/>
              <a:t>broswer</a:t>
            </a:r>
            <a:endParaRPr lang="nl-NL" dirty="0"/>
          </a:p>
          <a:p>
            <a:r>
              <a:rPr lang="nl-NL" dirty="0"/>
              <a:t>3 OS  swaps </a:t>
            </a:r>
            <a:r>
              <a:rPr lang="nl-NL" dirty="0" err="1"/>
              <a:t>torrent</a:t>
            </a:r>
            <a:r>
              <a:rPr lang="nl-NL" dirty="0"/>
              <a:t> data </a:t>
            </a:r>
            <a:r>
              <a:rPr lang="nl-NL" dirty="0" err="1"/>
              <a:t>from</a:t>
            </a:r>
            <a:r>
              <a:rPr lang="nl-NL" dirty="0"/>
              <a:t> RAM </a:t>
            </a:r>
            <a:r>
              <a:rPr lang="nl-NL" dirty="0" err="1"/>
              <a:t>to</a:t>
            </a:r>
            <a:r>
              <a:rPr lang="nl-NL" dirty="0"/>
              <a:t> HDD</a:t>
            </a:r>
          </a:p>
          <a:p>
            <a:r>
              <a:rPr lang="nl-NL" dirty="0"/>
              <a:t>4 OS loads browser</a:t>
            </a:r>
            <a:r>
              <a:rPr lang="nl-NL" baseline="0" dirty="0"/>
              <a:t> </a:t>
            </a:r>
            <a:r>
              <a:rPr lang="nl-NL" baseline="0" dirty="0" err="1"/>
              <a:t>into</a:t>
            </a:r>
            <a:r>
              <a:rPr lang="nl-NL" baseline="0" dirty="0"/>
              <a:t> RAM</a:t>
            </a:r>
            <a:endParaRPr lang="nl-NL" dirty="0"/>
          </a:p>
        </p:txBody>
      </p:sp>
    </p:spTree>
    <p:extLst>
      <p:ext uri="{BB962C8B-B14F-4D97-AF65-F5344CB8AC3E}">
        <p14:creationId xmlns:p14="http://schemas.microsoft.com/office/powerpoint/2010/main" val="31702534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1 Game </a:t>
            </a:r>
            <a:r>
              <a:rPr lang="nl-NL" dirty="0" err="1"/>
              <a:t>gets</a:t>
            </a:r>
            <a:r>
              <a:rPr lang="nl-NL" dirty="0"/>
              <a:t> </a:t>
            </a:r>
            <a:r>
              <a:rPr lang="nl-NL" dirty="0" err="1"/>
              <a:t>its</a:t>
            </a:r>
            <a:r>
              <a:rPr lang="nl-NL" dirty="0"/>
              <a:t> timeslice</a:t>
            </a:r>
          </a:p>
          <a:p>
            <a:r>
              <a:rPr lang="nl-NL" dirty="0"/>
              <a:t>2 OS checks Game</a:t>
            </a:r>
            <a:r>
              <a:rPr lang="nl-NL" baseline="0" dirty="0"/>
              <a:t> </a:t>
            </a:r>
            <a:r>
              <a:rPr lang="nl-NL" baseline="0" dirty="0" err="1"/>
              <a:t>from</a:t>
            </a:r>
            <a:r>
              <a:rPr lang="nl-NL" baseline="0" dirty="0"/>
              <a:t> RAM </a:t>
            </a:r>
            <a:r>
              <a:rPr lang="nl-NL" baseline="0" dirty="0" err="1"/>
              <a:t>to</a:t>
            </a:r>
            <a:r>
              <a:rPr lang="nl-NL" baseline="0" dirty="0"/>
              <a:t> HDD</a:t>
            </a:r>
          </a:p>
        </p:txBody>
      </p:sp>
    </p:spTree>
    <p:extLst>
      <p:ext uri="{BB962C8B-B14F-4D97-AF65-F5344CB8AC3E}">
        <p14:creationId xmlns:p14="http://schemas.microsoft.com/office/powerpoint/2010/main" val="31702534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1 </a:t>
            </a:r>
            <a:r>
              <a:rPr lang="nl-NL" dirty="0" err="1"/>
              <a:t>Torrent</a:t>
            </a:r>
            <a:r>
              <a:rPr lang="nl-NL" baseline="0" dirty="0"/>
              <a:t> </a:t>
            </a:r>
            <a:r>
              <a:rPr lang="nl-NL" baseline="0" dirty="0" err="1"/>
              <a:t>gets</a:t>
            </a:r>
            <a:r>
              <a:rPr lang="nl-NL" baseline="0" dirty="0"/>
              <a:t> time slice -&gt; </a:t>
            </a:r>
            <a:r>
              <a:rPr lang="nl-NL" baseline="0" dirty="0" err="1"/>
              <a:t>already</a:t>
            </a:r>
            <a:r>
              <a:rPr lang="nl-NL" baseline="0" dirty="0"/>
              <a:t> in RAM</a:t>
            </a:r>
          </a:p>
          <a:p>
            <a:pPr marL="0" marR="0" indent="0" algn="l" defTabSz="762000" rtl="0" eaLnBrk="0" fontAlgn="base" latinLnBrk="0" hangingPunct="0">
              <a:lnSpc>
                <a:spcPct val="100000"/>
              </a:lnSpc>
              <a:spcBef>
                <a:spcPct val="30000"/>
              </a:spcBef>
              <a:spcAft>
                <a:spcPct val="0"/>
              </a:spcAft>
              <a:buClrTx/>
              <a:buSzTx/>
              <a:buFontTx/>
              <a:buNone/>
              <a:tabLst/>
              <a:defRPr/>
            </a:pPr>
            <a:r>
              <a:rPr lang="nl-NL" baseline="0" dirty="0"/>
              <a:t>2 Game </a:t>
            </a:r>
            <a:r>
              <a:rPr lang="nl-NL" baseline="0" dirty="0" err="1"/>
              <a:t>gets</a:t>
            </a:r>
            <a:r>
              <a:rPr lang="nl-NL" baseline="0" dirty="0"/>
              <a:t> time slice -&gt; </a:t>
            </a:r>
            <a:r>
              <a:rPr lang="nl-NL" baseline="0" dirty="0" err="1"/>
              <a:t>already</a:t>
            </a:r>
            <a:r>
              <a:rPr lang="nl-NL" baseline="0" dirty="0"/>
              <a:t> in RAM</a:t>
            </a:r>
          </a:p>
          <a:p>
            <a:endParaRPr lang="nl-NL" dirty="0"/>
          </a:p>
        </p:txBody>
      </p:sp>
    </p:spTree>
    <p:extLst>
      <p:ext uri="{BB962C8B-B14F-4D97-AF65-F5344CB8AC3E}">
        <p14:creationId xmlns:p14="http://schemas.microsoft.com/office/powerpoint/2010/main" val="31702534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dirty="0"/>
          </a:p>
        </p:txBody>
      </p:sp>
    </p:spTree>
    <p:extLst>
      <p:ext uri="{BB962C8B-B14F-4D97-AF65-F5344CB8AC3E}">
        <p14:creationId xmlns:p14="http://schemas.microsoft.com/office/powerpoint/2010/main" val="35029882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err="1"/>
              <a:t>What</a:t>
            </a:r>
            <a:r>
              <a:rPr lang="nl-NL" dirty="0"/>
              <a:t> are resources?</a:t>
            </a:r>
          </a:p>
        </p:txBody>
      </p:sp>
    </p:spTree>
    <p:extLst>
      <p:ext uri="{BB962C8B-B14F-4D97-AF65-F5344CB8AC3E}">
        <p14:creationId xmlns:p14="http://schemas.microsoft.com/office/powerpoint/2010/main" val="2712504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Lets say we have </a:t>
            </a:r>
            <a:r>
              <a:rPr lang="nl-NL" dirty="0" err="1"/>
              <a:t>this</a:t>
            </a:r>
            <a:r>
              <a:rPr lang="nl-NL" dirty="0"/>
              <a:t> </a:t>
            </a:r>
            <a:r>
              <a:rPr lang="nl-NL" dirty="0" err="1"/>
              <a:t>situation</a:t>
            </a:r>
            <a:r>
              <a:rPr lang="nl-NL" dirty="0"/>
              <a:t>. </a:t>
            </a:r>
            <a:r>
              <a:rPr lang="nl-NL" dirty="0" err="1"/>
              <a:t>What</a:t>
            </a:r>
            <a:r>
              <a:rPr lang="nl-NL" dirty="0"/>
              <a:t> </a:t>
            </a:r>
            <a:r>
              <a:rPr lang="nl-NL" dirty="0" err="1"/>
              <a:t>should</a:t>
            </a:r>
            <a:r>
              <a:rPr lang="nl-NL" dirty="0"/>
              <a:t> </a:t>
            </a:r>
            <a:r>
              <a:rPr lang="nl-NL" dirty="0" err="1"/>
              <a:t>not</a:t>
            </a:r>
            <a:r>
              <a:rPr lang="nl-NL" dirty="0"/>
              <a:t> happen?</a:t>
            </a:r>
          </a:p>
        </p:txBody>
      </p:sp>
    </p:spTree>
    <p:extLst>
      <p:ext uri="{BB962C8B-B14F-4D97-AF65-F5344CB8AC3E}">
        <p14:creationId xmlns:p14="http://schemas.microsoft.com/office/powerpoint/2010/main" val="42090169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a:t>Both apps </a:t>
            </a:r>
            <a:r>
              <a:rPr lang="nl-NL" dirty="0" err="1"/>
              <a:t>can</a:t>
            </a:r>
            <a:r>
              <a:rPr lang="nl-NL" dirty="0"/>
              <a:t> </a:t>
            </a:r>
            <a:r>
              <a:rPr lang="nl-NL" dirty="0" err="1"/>
              <a:t>write</a:t>
            </a:r>
            <a:r>
              <a:rPr lang="nl-NL" dirty="0"/>
              <a:t> </a:t>
            </a:r>
            <a:r>
              <a:rPr lang="nl-NL" dirty="0" err="1"/>
              <a:t>to</a:t>
            </a:r>
            <a:r>
              <a:rPr lang="nl-NL" baseline="0" dirty="0"/>
              <a:t> </a:t>
            </a:r>
            <a:r>
              <a:rPr lang="nl-NL" baseline="0" dirty="0" err="1"/>
              <a:t>the</a:t>
            </a:r>
            <a:r>
              <a:rPr lang="nl-NL" baseline="0" dirty="0"/>
              <a:t> </a:t>
            </a:r>
            <a:r>
              <a:rPr lang="nl-NL" baseline="0" dirty="0" err="1"/>
              <a:t>same</a:t>
            </a:r>
            <a:r>
              <a:rPr lang="nl-NL" baseline="0" dirty="0"/>
              <a:t> </a:t>
            </a:r>
            <a:r>
              <a:rPr lang="nl-NL" baseline="0" dirty="0" err="1"/>
              <a:t>place</a:t>
            </a:r>
            <a:r>
              <a:rPr lang="nl-NL" baseline="0" dirty="0"/>
              <a:t> on </a:t>
            </a:r>
            <a:r>
              <a:rPr lang="nl-NL" baseline="0" dirty="0" err="1"/>
              <a:t>the</a:t>
            </a:r>
            <a:r>
              <a:rPr lang="nl-NL" baseline="0" dirty="0"/>
              <a:t> HDD -&gt; </a:t>
            </a:r>
            <a:r>
              <a:rPr lang="nl-NL" baseline="0" dirty="0" err="1"/>
              <a:t>overwritting</a:t>
            </a:r>
            <a:r>
              <a:rPr lang="nl-NL" baseline="0" dirty="0"/>
              <a:t> </a:t>
            </a:r>
            <a:r>
              <a:rPr lang="nl-NL" baseline="0" dirty="0" err="1"/>
              <a:t>each</a:t>
            </a:r>
            <a:r>
              <a:rPr lang="nl-NL" baseline="0" dirty="0"/>
              <a:t> </a:t>
            </a:r>
            <a:r>
              <a:rPr lang="nl-NL" baseline="0" dirty="0" err="1"/>
              <a:t>other</a:t>
            </a:r>
            <a:r>
              <a:rPr lang="nl-NL" baseline="0" dirty="0"/>
              <a:t>!</a:t>
            </a:r>
          </a:p>
          <a:p>
            <a:endParaRPr lang="nl-NL" baseline="0" dirty="0"/>
          </a:p>
          <a:p>
            <a:r>
              <a:rPr lang="nl-NL" baseline="0" dirty="0"/>
              <a:t>We do </a:t>
            </a:r>
            <a:r>
              <a:rPr lang="nl-NL" baseline="0" dirty="0" err="1"/>
              <a:t>not</a:t>
            </a:r>
            <a:r>
              <a:rPr lang="nl-NL" baseline="0" dirty="0"/>
              <a:t> want </a:t>
            </a:r>
            <a:r>
              <a:rPr lang="nl-NL" baseline="0" dirty="0" err="1"/>
              <a:t>this</a:t>
            </a:r>
            <a:r>
              <a:rPr lang="nl-NL" baseline="0" dirty="0"/>
              <a:t> </a:t>
            </a:r>
            <a:r>
              <a:rPr lang="nl-NL" baseline="0" dirty="0" err="1"/>
              <a:t>to</a:t>
            </a:r>
            <a:r>
              <a:rPr lang="nl-NL" baseline="0" dirty="0"/>
              <a:t> happen </a:t>
            </a:r>
            <a:r>
              <a:rPr lang="nl-NL" baseline="0" dirty="0" err="1"/>
              <a:t>and</a:t>
            </a:r>
            <a:r>
              <a:rPr lang="nl-NL" baseline="0" dirty="0"/>
              <a:t> </a:t>
            </a:r>
            <a:r>
              <a:rPr lang="nl-NL" baseline="0" dirty="0" err="1"/>
              <a:t>for</a:t>
            </a:r>
            <a:r>
              <a:rPr lang="nl-NL" baseline="0" dirty="0"/>
              <a:t> </a:t>
            </a:r>
            <a:r>
              <a:rPr lang="nl-NL" baseline="0" dirty="0" err="1"/>
              <a:t>this</a:t>
            </a:r>
            <a:r>
              <a:rPr lang="nl-NL" baseline="0" dirty="0"/>
              <a:t> </a:t>
            </a:r>
            <a:r>
              <a:rPr lang="nl-NL" baseline="0" dirty="0" err="1"/>
              <a:t>reason</a:t>
            </a:r>
            <a:r>
              <a:rPr lang="nl-NL" baseline="0" dirty="0"/>
              <a:t> </a:t>
            </a:r>
            <a:r>
              <a:rPr lang="nl-NL" baseline="0" dirty="0" err="1"/>
              <a:t>our</a:t>
            </a:r>
            <a:r>
              <a:rPr lang="nl-NL" baseline="0" dirty="0"/>
              <a:t> OS handles </a:t>
            </a:r>
            <a:r>
              <a:rPr lang="nl-NL" baseline="0" dirty="0" err="1"/>
              <a:t>who</a:t>
            </a:r>
            <a:r>
              <a:rPr lang="nl-NL" baseline="0" dirty="0"/>
              <a:t> </a:t>
            </a:r>
            <a:r>
              <a:rPr lang="nl-NL" baseline="0" dirty="0" err="1"/>
              <a:t>can</a:t>
            </a:r>
            <a:r>
              <a:rPr lang="nl-NL" baseline="0" dirty="0"/>
              <a:t> make </a:t>
            </a:r>
            <a:r>
              <a:rPr lang="nl-NL" baseline="0" dirty="0" err="1"/>
              <a:t>use</a:t>
            </a:r>
            <a:r>
              <a:rPr lang="nl-NL" baseline="0" dirty="0"/>
              <a:t> of </a:t>
            </a:r>
            <a:r>
              <a:rPr lang="nl-NL" baseline="0" dirty="0" err="1"/>
              <a:t>which</a:t>
            </a:r>
            <a:r>
              <a:rPr lang="nl-NL" baseline="0" dirty="0"/>
              <a:t> resource!</a:t>
            </a:r>
            <a:endParaRPr lang="nl-NL" dirty="0"/>
          </a:p>
          <a:p>
            <a:endParaRPr lang="nl-NL" dirty="0"/>
          </a:p>
        </p:txBody>
      </p:sp>
    </p:spTree>
    <p:extLst>
      <p:ext uri="{BB962C8B-B14F-4D97-AF65-F5344CB8AC3E}">
        <p14:creationId xmlns:p14="http://schemas.microsoft.com/office/powerpoint/2010/main" val="31093073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Saving</a:t>
            </a:r>
            <a:r>
              <a:rPr lang="nl-NL" dirty="0"/>
              <a:t> data </a:t>
            </a:r>
            <a:r>
              <a:rPr lang="nl-NL" dirty="0" err="1"/>
              <a:t>goes</a:t>
            </a:r>
            <a:r>
              <a:rPr lang="nl-NL" dirty="0"/>
              <a:t> via OS!</a:t>
            </a:r>
          </a:p>
        </p:txBody>
      </p:sp>
    </p:spTree>
    <p:extLst>
      <p:ext uri="{BB962C8B-B14F-4D97-AF65-F5344CB8AC3E}">
        <p14:creationId xmlns:p14="http://schemas.microsoft.com/office/powerpoint/2010/main" val="30004068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Example</a:t>
            </a:r>
            <a:r>
              <a:rPr lang="nl-NL" dirty="0"/>
              <a:t> of I/O </a:t>
            </a:r>
            <a:r>
              <a:rPr lang="nl-NL" dirty="0" err="1"/>
              <a:t>devices</a:t>
            </a:r>
            <a:endParaRPr lang="nl-NL" dirty="0"/>
          </a:p>
          <a:p>
            <a:r>
              <a:rPr lang="nl-NL" dirty="0" err="1"/>
              <a:t>Some</a:t>
            </a:r>
            <a:r>
              <a:rPr lang="nl-NL" dirty="0"/>
              <a:t> </a:t>
            </a:r>
            <a:r>
              <a:rPr lang="nl-NL" dirty="0" err="1"/>
              <a:t>can</a:t>
            </a:r>
            <a:r>
              <a:rPr lang="nl-NL" dirty="0"/>
              <a:t> serve</a:t>
            </a:r>
            <a:r>
              <a:rPr lang="nl-NL" baseline="0" dirty="0"/>
              <a:t> </a:t>
            </a:r>
            <a:r>
              <a:rPr lang="nl-NL" baseline="0" dirty="0" err="1"/>
              <a:t>for</a:t>
            </a:r>
            <a:r>
              <a:rPr lang="nl-NL" baseline="0" dirty="0"/>
              <a:t> </a:t>
            </a:r>
            <a:r>
              <a:rPr lang="nl-NL" baseline="0" dirty="0" err="1"/>
              <a:t>both</a:t>
            </a:r>
            <a:r>
              <a:rPr lang="nl-NL" baseline="0" dirty="0"/>
              <a:t> </a:t>
            </a:r>
            <a:r>
              <a:rPr lang="nl-NL" baseline="0" dirty="0" err="1"/>
              <a:t>purposes</a:t>
            </a:r>
            <a:r>
              <a:rPr lang="nl-NL" baseline="0" dirty="0"/>
              <a:t>!</a:t>
            </a:r>
            <a:endParaRPr lang="nl-NL" dirty="0"/>
          </a:p>
        </p:txBody>
      </p:sp>
    </p:spTree>
    <p:extLst>
      <p:ext uri="{BB962C8B-B14F-4D97-AF65-F5344CB8AC3E}">
        <p14:creationId xmlns:p14="http://schemas.microsoft.com/office/powerpoint/2010/main" val="7211182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Applications</a:t>
            </a:r>
            <a:r>
              <a:rPr lang="nl-NL" baseline="0" dirty="0"/>
              <a:t> &amp; </a:t>
            </a:r>
            <a:r>
              <a:rPr lang="nl-NL" dirty="0"/>
              <a:t>I/O </a:t>
            </a:r>
            <a:r>
              <a:rPr lang="nl-NL" dirty="0" err="1"/>
              <a:t>devices</a:t>
            </a:r>
            <a:r>
              <a:rPr lang="nl-NL" baseline="0" dirty="0"/>
              <a:t> </a:t>
            </a:r>
            <a:r>
              <a:rPr lang="nl-NL" baseline="0" dirty="0" err="1"/>
              <a:t>can</a:t>
            </a:r>
            <a:r>
              <a:rPr lang="nl-NL" baseline="0" dirty="0"/>
              <a:t> </a:t>
            </a:r>
            <a:r>
              <a:rPr lang="nl-NL" baseline="0" dirty="0" err="1"/>
              <a:t>come</a:t>
            </a:r>
            <a:r>
              <a:rPr lang="nl-NL" baseline="0" dirty="0"/>
              <a:t> </a:t>
            </a:r>
            <a:r>
              <a:rPr lang="nl-NL" baseline="0" dirty="0" err="1"/>
              <a:t>from</a:t>
            </a:r>
            <a:r>
              <a:rPr lang="nl-NL" baseline="0" dirty="0"/>
              <a:t> </a:t>
            </a:r>
            <a:r>
              <a:rPr lang="nl-NL" baseline="0" dirty="0" err="1"/>
              <a:t>any</a:t>
            </a:r>
            <a:r>
              <a:rPr lang="nl-NL" baseline="0" dirty="0"/>
              <a:t> </a:t>
            </a:r>
            <a:r>
              <a:rPr lang="nl-NL" baseline="0" dirty="0" err="1"/>
              <a:t>manufacturer</a:t>
            </a:r>
            <a:endParaRPr lang="nl-NL" baseline="0" dirty="0"/>
          </a:p>
          <a:p>
            <a:r>
              <a:rPr lang="nl-NL" baseline="0" dirty="0" err="1"/>
              <a:t>Not</a:t>
            </a:r>
            <a:r>
              <a:rPr lang="nl-NL" baseline="0" dirty="0"/>
              <a:t> </a:t>
            </a:r>
            <a:r>
              <a:rPr lang="nl-NL" baseline="0" dirty="0" err="1"/>
              <a:t>funny</a:t>
            </a:r>
            <a:r>
              <a:rPr lang="nl-NL" baseline="0" dirty="0"/>
              <a:t> </a:t>
            </a:r>
            <a:r>
              <a:rPr lang="nl-NL" baseline="0" dirty="0" err="1"/>
              <a:t>if</a:t>
            </a:r>
            <a:r>
              <a:rPr lang="nl-NL" baseline="0" dirty="0"/>
              <a:t> we as </a:t>
            </a:r>
            <a:r>
              <a:rPr lang="nl-NL" baseline="0" dirty="0" err="1"/>
              <a:t>developers</a:t>
            </a:r>
            <a:r>
              <a:rPr lang="nl-NL" baseline="0" dirty="0"/>
              <a:t> have </a:t>
            </a:r>
            <a:r>
              <a:rPr lang="nl-NL" baseline="0" dirty="0" err="1"/>
              <a:t>to</a:t>
            </a:r>
            <a:r>
              <a:rPr lang="nl-NL" baseline="0" dirty="0"/>
              <a:t> </a:t>
            </a:r>
            <a:r>
              <a:rPr lang="nl-NL" baseline="0" dirty="0" err="1"/>
              <a:t>write</a:t>
            </a:r>
            <a:r>
              <a:rPr lang="nl-NL" baseline="0" dirty="0"/>
              <a:t> </a:t>
            </a:r>
            <a:r>
              <a:rPr lang="nl-NL" baseline="0" dirty="0" err="1"/>
              <a:t>our</a:t>
            </a:r>
            <a:r>
              <a:rPr lang="nl-NL" baseline="0" dirty="0"/>
              <a:t> </a:t>
            </a:r>
            <a:r>
              <a:rPr lang="nl-NL" baseline="0" dirty="0" err="1"/>
              <a:t>own</a:t>
            </a:r>
            <a:r>
              <a:rPr lang="nl-NL" baseline="0" dirty="0"/>
              <a:t> code </a:t>
            </a:r>
            <a:r>
              <a:rPr lang="nl-NL" baseline="0" dirty="0" err="1"/>
              <a:t>to</a:t>
            </a:r>
            <a:r>
              <a:rPr lang="nl-NL" baseline="0" dirty="0"/>
              <a:t> access a </a:t>
            </a:r>
            <a:r>
              <a:rPr lang="nl-NL" baseline="0" dirty="0" err="1"/>
              <a:t>specific</a:t>
            </a:r>
            <a:r>
              <a:rPr lang="nl-NL" baseline="0" dirty="0"/>
              <a:t> device…</a:t>
            </a:r>
          </a:p>
          <a:p>
            <a:r>
              <a:rPr lang="nl-NL" baseline="0" dirty="0" err="1"/>
              <a:t>Luckly</a:t>
            </a:r>
            <a:r>
              <a:rPr lang="nl-NL" baseline="0" dirty="0"/>
              <a:t> </a:t>
            </a:r>
            <a:r>
              <a:rPr lang="nl-NL" baseline="0" dirty="0" err="1"/>
              <a:t>our</a:t>
            </a:r>
            <a:r>
              <a:rPr lang="nl-NL" baseline="0" dirty="0"/>
              <a:t> OS </a:t>
            </a:r>
            <a:r>
              <a:rPr lang="nl-NL" baseline="0" dirty="0" err="1"/>
              <a:t>can</a:t>
            </a:r>
            <a:r>
              <a:rPr lang="nl-NL" baseline="0" dirty="0"/>
              <a:t> </a:t>
            </a:r>
            <a:r>
              <a:rPr lang="nl-NL" baseline="0" dirty="0" err="1"/>
              <a:t>handled</a:t>
            </a:r>
            <a:r>
              <a:rPr lang="nl-NL" baseline="0" dirty="0"/>
              <a:t> </a:t>
            </a:r>
            <a:r>
              <a:rPr lang="nl-NL" baseline="0" dirty="0" err="1"/>
              <a:t>this</a:t>
            </a:r>
            <a:endParaRPr lang="nl-NL" baseline="0" dirty="0"/>
          </a:p>
          <a:p>
            <a:endParaRPr lang="nl-NL" dirty="0"/>
          </a:p>
        </p:txBody>
      </p:sp>
    </p:spTree>
    <p:extLst>
      <p:ext uri="{BB962C8B-B14F-4D97-AF65-F5344CB8AC3E}">
        <p14:creationId xmlns:p14="http://schemas.microsoft.com/office/powerpoint/2010/main" val="3609394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NL" dirty="0"/>
          </a:p>
        </p:txBody>
      </p:sp>
    </p:spTree>
    <p:extLst>
      <p:ext uri="{BB962C8B-B14F-4D97-AF65-F5344CB8AC3E}">
        <p14:creationId xmlns:p14="http://schemas.microsoft.com/office/powerpoint/2010/main" val="23971624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89" name="Rectangle 7"/>
          <p:cNvSpPr>
            <a:spLocks noGrp="1" noChangeArrowheads="1"/>
          </p:cNvSpPr>
          <p:nvPr>
            <p:ph type="sldNum" sz="quarter" idx="5"/>
          </p:nvPr>
        </p:nvSpPr>
        <p:spPr>
          <a:xfrm>
            <a:off x="3832458" y="9372792"/>
            <a:ext cx="2931901" cy="49339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fld id="{B8416779-E36F-45F6-9CB5-4F5FCD69AC06}" type="slidenum">
              <a:rPr lang="nl-NL" altLang="nl-NL" sz="1200">
                <a:latin typeface="Times" charset="0"/>
              </a:rPr>
              <a:pPr/>
              <a:t>35</a:t>
            </a:fld>
            <a:endParaRPr lang="nl-NL" altLang="nl-NL" sz="1200">
              <a:latin typeface="Times" charset="0"/>
            </a:endParaRPr>
          </a:p>
        </p:txBody>
      </p:sp>
      <p:sp>
        <p:nvSpPr>
          <p:cNvPr id="63490" name="Rectangle 2"/>
          <p:cNvSpPr>
            <a:spLocks noGrp="1" noRot="1" noChangeAspect="1" noChangeArrowheads="1" noTextEdit="1"/>
          </p:cNvSpPr>
          <p:nvPr>
            <p:ph type="sldImg"/>
          </p:nvPr>
        </p:nvSpPr>
        <p:spPr>
          <a:ln/>
        </p:spPr>
      </p:sp>
      <p:sp>
        <p:nvSpPr>
          <p:cNvPr id="6349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l"/>
            <a:r>
              <a:rPr lang="nl-NL" altLang="nl-NL" sz="1200" dirty="0" err="1">
                <a:solidFill>
                  <a:schemeClr val="accent2"/>
                </a:solidFill>
                <a:latin typeface="Tahoma" pitchFamily="34" charset="0"/>
              </a:rPr>
              <a:t>Each</a:t>
            </a:r>
            <a:r>
              <a:rPr lang="nl-NL" altLang="nl-NL" sz="1200" dirty="0">
                <a:solidFill>
                  <a:schemeClr val="accent2"/>
                </a:solidFill>
                <a:latin typeface="Tahoma" pitchFamily="34" charset="0"/>
              </a:rPr>
              <a:t> I/O device </a:t>
            </a:r>
            <a:r>
              <a:rPr lang="nl-NL" altLang="nl-NL" sz="1200" dirty="0" err="1">
                <a:solidFill>
                  <a:schemeClr val="accent2"/>
                </a:solidFill>
                <a:latin typeface="Tahoma" pitchFamily="34" charset="0"/>
              </a:rPr>
              <a:t>speaks</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it</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own</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language</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so</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the</a:t>
            </a:r>
            <a:r>
              <a:rPr lang="nl-NL" altLang="nl-NL" sz="1200" dirty="0">
                <a:solidFill>
                  <a:schemeClr val="accent2"/>
                </a:solidFill>
                <a:latin typeface="Tahoma" pitchFamily="34" charset="0"/>
              </a:rPr>
              <a:t> OS </a:t>
            </a:r>
            <a:r>
              <a:rPr lang="nl-NL" altLang="nl-NL" sz="1200" dirty="0" err="1">
                <a:solidFill>
                  <a:schemeClr val="accent2"/>
                </a:solidFill>
                <a:latin typeface="Tahoma" pitchFamily="34" charset="0"/>
              </a:rPr>
              <a:t>needs</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to</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be</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able</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to</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understand</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this</a:t>
            </a:r>
            <a:endParaRPr lang="nl-NL" altLang="nl-NL" sz="1200" dirty="0">
              <a:solidFill>
                <a:schemeClr val="accent2"/>
              </a:solidFill>
              <a:latin typeface="Tahoma" pitchFamily="34" charset="0"/>
            </a:endParaRPr>
          </a:p>
          <a:p>
            <a:pPr algn="l"/>
            <a:r>
              <a:rPr lang="nl-NL" altLang="nl-NL" sz="1200" dirty="0">
                <a:solidFill>
                  <a:schemeClr val="accent2"/>
                </a:solidFill>
                <a:latin typeface="Tahoma" pitchFamily="34" charset="0"/>
              </a:rPr>
              <a:t>OS </a:t>
            </a:r>
            <a:r>
              <a:rPr lang="nl-NL" altLang="nl-NL" sz="1200" dirty="0" err="1">
                <a:solidFill>
                  <a:schemeClr val="accent2"/>
                </a:solidFill>
                <a:latin typeface="Tahoma" pitchFamily="34" charset="0"/>
              </a:rPr>
              <a:t>doens’t</a:t>
            </a:r>
            <a:r>
              <a:rPr lang="nl-NL" altLang="nl-NL" sz="1200" dirty="0">
                <a:solidFill>
                  <a:schemeClr val="accent2"/>
                </a:solidFill>
                <a:latin typeface="Tahoma" pitchFamily="34" charset="0"/>
              </a:rPr>
              <a:t> do</a:t>
            </a:r>
            <a:r>
              <a:rPr lang="nl-NL" altLang="nl-NL" sz="1200" baseline="0" dirty="0">
                <a:solidFill>
                  <a:schemeClr val="accent2"/>
                </a:solidFill>
                <a:latin typeface="Tahoma" pitchFamily="34" charset="0"/>
              </a:rPr>
              <a:t> </a:t>
            </a:r>
            <a:r>
              <a:rPr lang="nl-NL" altLang="nl-NL" sz="1200" baseline="0" dirty="0" err="1">
                <a:solidFill>
                  <a:schemeClr val="accent2"/>
                </a:solidFill>
                <a:latin typeface="Tahoma" pitchFamily="34" charset="0"/>
              </a:rPr>
              <a:t>this</a:t>
            </a:r>
            <a:r>
              <a:rPr lang="nl-NL" altLang="nl-NL" sz="1200" baseline="0" dirty="0">
                <a:solidFill>
                  <a:schemeClr val="accent2"/>
                </a:solidFill>
                <a:latin typeface="Tahoma" pitchFamily="34" charset="0"/>
              </a:rPr>
              <a:t> on </a:t>
            </a:r>
            <a:r>
              <a:rPr lang="nl-NL" altLang="nl-NL" sz="1200" baseline="0" dirty="0" err="1">
                <a:solidFill>
                  <a:schemeClr val="accent2"/>
                </a:solidFill>
                <a:latin typeface="Tahoma" pitchFamily="34" charset="0"/>
              </a:rPr>
              <a:t>its</a:t>
            </a:r>
            <a:r>
              <a:rPr lang="nl-NL" altLang="nl-NL" sz="1200" baseline="0" dirty="0">
                <a:solidFill>
                  <a:schemeClr val="accent2"/>
                </a:solidFill>
                <a:latin typeface="Tahoma" pitchFamily="34" charset="0"/>
              </a:rPr>
              <a:t> </a:t>
            </a:r>
            <a:r>
              <a:rPr lang="nl-NL" altLang="nl-NL" sz="1200" baseline="0" dirty="0" err="1">
                <a:solidFill>
                  <a:schemeClr val="accent2"/>
                </a:solidFill>
                <a:latin typeface="Tahoma" pitchFamily="34" charset="0"/>
              </a:rPr>
              <a:t>own</a:t>
            </a:r>
            <a:r>
              <a:rPr lang="nl-NL" altLang="nl-NL" sz="1200" baseline="0" dirty="0">
                <a:solidFill>
                  <a:schemeClr val="accent2"/>
                </a:solidFill>
                <a:latin typeface="Tahoma" pitchFamily="34" charset="0"/>
              </a:rPr>
              <a:t>. Little </a:t>
            </a:r>
            <a:r>
              <a:rPr lang="nl-NL" altLang="nl-NL" sz="1200" baseline="0" dirty="0" err="1">
                <a:solidFill>
                  <a:schemeClr val="accent2"/>
                </a:solidFill>
                <a:latin typeface="Tahoma" pitchFamily="34" charset="0"/>
              </a:rPr>
              <a:t>applications</a:t>
            </a:r>
            <a:r>
              <a:rPr lang="nl-NL" altLang="nl-NL" sz="1200" baseline="0" dirty="0">
                <a:solidFill>
                  <a:schemeClr val="accent2"/>
                </a:solidFill>
                <a:latin typeface="Tahoma" pitchFamily="34" charset="0"/>
              </a:rPr>
              <a:t> </a:t>
            </a:r>
            <a:r>
              <a:rPr lang="nl-NL" altLang="nl-NL" sz="1200" baseline="0" dirty="0" err="1">
                <a:solidFill>
                  <a:schemeClr val="accent2"/>
                </a:solidFill>
                <a:latin typeface="Tahoma" pitchFamily="34" charset="0"/>
              </a:rPr>
              <a:t>called</a:t>
            </a:r>
            <a:r>
              <a:rPr lang="nl-NL" altLang="nl-NL" sz="1200" baseline="0" dirty="0">
                <a:solidFill>
                  <a:schemeClr val="accent2"/>
                </a:solidFill>
                <a:latin typeface="Tahoma" pitchFamily="34" charset="0"/>
              </a:rPr>
              <a:t> (device)drivers are </a:t>
            </a:r>
            <a:r>
              <a:rPr lang="nl-NL" altLang="nl-NL" sz="1200" baseline="0" dirty="0" err="1">
                <a:solidFill>
                  <a:schemeClr val="accent2"/>
                </a:solidFill>
                <a:latin typeface="Tahoma" pitchFamily="34" charset="0"/>
              </a:rPr>
              <a:t>being</a:t>
            </a:r>
            <a:r>
              <a:rPr lang="nl-NL" altLang="nl-NL" sz="1200" baseline="0" dirty="0">
                <a:solidFill>
                  <a:schemeClr val="accent2"/>
                </a:solidFill>
                <a:latin typeface="Tahoma" pitchFamily="34" charset="0"/>
              </a:rPr>
              <a:t> </a:t>
            </a:r>
            <a:r>
              <a:rPr lang="nl-NL" altLang="nl-NL" sz="1200" baseline="0" dirty="0" err="1">
                <a:solidFill>
                  <a:schemeClr val="accent2"/>
                </a:solidFill>
                <a:latin typeface="Tahoma" pitchFamily="34" charset="0"/>
              </a:rPr>
              <a:t>used</a:t>
            </a:r>
            <a:endParaRPr lang="nl-NL" altLang="nl-NL" sz="1200" baseline="0" dirty="0">
              <a:solidFill>
                <a:schemeClr val="accent2"/>
              </a:solidFill>
              <a:latin typeface="Tahoma" pitchFamily="34" charset="0"/>
            </a:endParaRPr>
          </a:p>
          <a:p>
            <a:pPr algn="l"/>
            <a:r>
              <a:rPr lang="nl-NL" altLang="nl-NL" sz="1200" dirty="0">
                <a:solidFill>
                  <a:schemeClr val="accent2"/>
                </a:solidFill>
                <a:latin typeface="Tahoma" pitchFamily="34" charset="0"/>
              </a:rPr>
              <a:t>These drivers translate </a:t>
            </a:r>
            <a:r>
              <a:rPr lang="nl-NL" altLang="nl-NL" sz="1200" dirty="0" err="1">
                <a:solidFill>
                  <a:schemeClr val="accent2"/>
                </a:solidFill>
                <a:latin typeface="Tahoma" pitchFamily="34" charset="0"/>
              </a:rPr>
              <a:t>the</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instructions</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from</a:t>
            </a:r>
            <a:r>
              <a:rPr lang="nl-NL" altLang="nl-NL" sz="1200" baseline="0" dirty="0">
                <a:solidFill>
                  <a:schemeClr val="accent2"/>
                </a:solidFill>
                <a:latin typeface="Tahoma" pitchFamily="34" charset="0"/>
              </a:rPr>
              <a:t> a device </a:t>
            </a:r>
            <a:r>
              <a:rPr lang="nl-NL" altLang="nl-NL" sz="1200" baseline="0" dirty="0" err="1">
                <a:solidFill>
                  <a:schemeClr val="accent2"/>
                </a:solidFill>
                <a:latin typeface="Tahoma" pitchFamily="34" charset="0"/>
              </a:rPr>
              <a:t>to</a:t>
            </a:r>
            <a:r>
              <a:rPr lang="nl-NL" altLang="nl-NL" sz="1200" baseline="0" dirty="0">
                <a:solidFill>
                  <a:schemeClr val="accent2"/>
                </a:solidFill>
                <a:latin typeface="Tahoma" pitchFamily="34" charset="0"/>
              </a:rPr>
              <a:t> OS </a:t>
            </a:r>
            <a:r>
              <a:rPr lang="nl-NL" altLang="nl-NL" sz="1200" baseline="0" dirty="0" err="1">
                <a:solidFill>
                  <a:schemeClr val="accent2"/>
                </a:solidFill>
                <a:latin typeface="Tahoma" pitchFamily="34" charset="0"/>
              </a:rPr>
              <a:t>understandable</a:t>
            </a:r>
            <a:r>
              <a:rPr lang="nl-NL" altLang="nl-NL" sz="1200" baseline="0" dirty="0">
                <a:solidFill>
                  <a:schemeClr val="accent2"/>
                </a:solidFill>
                <a:latin typeface="Tahoma" pitchFamily="34" charset="0"/>
              </a:rPr>
              <a:t> </a:t>
            </a:r>
            <a:r>
              <a:rPr lang="nl-NL" altLang="nl-NL" sz="1200" baseline="0" dirty="0" err="1">
                <a:solidFill>
                  <a:schemeClr val="accent2"/>
                </a:solidFill>
                <a:latin typeface="Tahoma" pitchFamily="34" charset="0"/>
              </a:rPr>
              <a:t>instructions</a:t>
            </a:r>
            <a:endParaRPr lang="nl-NL" altLang="nl-NL" sz="1200" dirty="0">
              <a:solidFill>
                <a:schemeClr val="accent2"/>
              </a:solidFill>
              <a:latin typeface="Tahoma" pitchFamily="34" charset="0"/>
            </a:endParaRPr>
          </a:p>
          <a:p>
            <a:pPr algn="l"/>
            <a:endParaRPr lang="nl-NL" altLang="nl-NL" sz="1200" dirty="0">
              <a:solidFill>
                <a:schemeClr val="accent2"/>
              </a:solidFill>
              <a:latin typeface="Tahoma" pitchFamily="34" charset="0"/>
            </a:endParaRPr>
          </a:p>
          <a:p>
            <a:pPr algn="l"/>
            <a:r>
              <a:rPr lang="nl-NL" altLang="nl-NL" sz="1200" dirty="0">
                <a:solidFill>
                  <a:schemeClr val="accent2"/>
                </a:solidFill>
                <a:latin typeface="Tahoma" pitchFamily="34" charset="0"/>
              </a:rPr>
              <a:t>Modern OS </a:t>
            </a:r>
            <a:r>
              <a:rPr lang="nl-NL" altLang="nl-NL" sz="1200" dirty="0" err="1">
                <a:solidFill>
                  <a:schemeClr val="accent2"/>
                </a:solidFill>
                <a:latin typeface="Tahoma" pitchFamily="34" charset="0"/>
              </a:rPr>
              <a:t>usually</a:t>
            </a:r>
            <a:r>
              <a:rPr lang="nl-NL" altLang="nl-NL" sz="1200" dirty="0">
                <a:solidFill>
                  <a:schemeClr val="accent2"/>
                </a:solidFill>
                <a:latin typeface="Tahoma" pitchFamily="34" charset="0"/>
              </a:rPr>
              <a:t> have drivers </a:t>
            </a:r>
            <a:r>
              <a:rPr lang="nl-NL" altLang="nl-NL" sz="1200" dirty="0" err="1">
                <a:solidFill>
                  <a:schemeClr val="accent2"/>
                </a:solidFill>
                <a:latin typeface="Tahoma" pitchFamily="34" charset="0"/>
              </a:rPr>
              <a:t>installed</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already</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and</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this</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enbles</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the</a:t>
            </a:r>
            <a:r>
              <a:rPr lang="nl-NL" altLang="nl-NL" sz="1200" dirty="0">
                <a:solidFill>
                  <a:schemeClr val="accent2"/>
                </a:solidFill>
                <a:latin typeface="Tahoma" pitchFamily="34" charset="0"/>
              </a:rPr>
              <a:t> </a:t>
            </a:r>
            <a:r>
              <a:rPr lang="nl-NL" altLang="nl-NL" sz="1200" dirty="0" err="1">
                <a:solidFill>
                  <a:schemeClr val="accent2"/>
                </a:solidFill>
                <a:latin typeface="Tahoma" pitchFamily="34" charset="0"/>
              </a:rPr>
              <a:t>plug&amp;play</a:t>
            </a:r>
            <a:r>
              <a:rPr lang="nl-NL" altLang="nl-NL" sz="1200" dirty="0">
                <a:solidFill>
                  <a:schemeClr val="accent2"/>
                </a:solidFill>
                <a:latin typeface="Tahoma" pitchFamily="34" charset="0"/>
              </a:rPr>
              <a:t> feature of most </a:t>
            </a:r>
            <a:r>
              <a:rPr lang="nl-NL" altLang="nl-NL" sz="1200" dirty="0" err="1">
                <a:solidFill>
                  <a:schemeClr val="accent2"/>
                </a:solidFill>
                <a:latin typeface="Tahoma" pitchFamily="34" charset="0"/>
              </a:rPr>
              <a:t>devices</a:t>
            </a:r>
            <a:r>
              <a:rPr lang="nl-NL" altLang="nl-NL" sz="1200" dirty="0">
                <a:solidFill>
                  <a:schemeClr val="accent2"/>
                </a:solidFill>
                <a:latin typeface="Tahoma" pitchFamily="34" charset="0"/>
              </a:rPr>
              <a:t>. </a:t>
            </a:r>
          </a:p>
          <a:p>
            <a:pPr algn="l"/>
            <a:r>
              <a:rPr lang="nl-NL" altLang="nl-NL" sz="1200" dirty="0">
                <a:solidFill>
                  <a:schemeClr val="accent2"/>
                </a:solidFill>
                <a:latin typeface="Tahoma" pitchFamily="34" charset="0"/>
                <a:ea typeface="ＭＳ Ｐゴシック" pitchFamily="34" charset="-128"/>
              </a:rPr>
              <a:t>The more </a:t>
            </a:r>
            <a:r>
              <a:rPr lang="nl-NL" altLang="nl-NL" sz="1200" dirty="0" err="1">
                <a:solidFill>
                  <a:schemeClr val="accent2"/>
                </a:solidFill>
                <a:latin typeface="Tahoma" pitchFamily="34" charset="0"/>
                <a:ea typeface="ＭＳ Ｐゴシック" pitchFamily="34" charset="-128"/>
              </a:rPr>
              <a:t>exotic</a:t>
            </a:r>
            <a:r>
              <a:rPr lang="nl-NL" altLang="nl-NL" sz="1200" dirty="0">
                <a:solidFill>
                  <a:schemeClr val="accent2"/>
                </a:solidFill>
                <a:latin typeface="Tahoma" pitchFamily="34" charset="0"/>
                <a:ea typeface="ＭＳ Ｐゴシック" pitchFamily="34" charset="-128"/>
              </a:rPr>
              <a:t> </a:t>
            </a:r>
            <a:r>
              <a:rPr lang="nl-NL" altLang="nl-NL" sz="1200" dirty="0" err="1">
                <a:solidFill>
                  <a:schemeClr val="accent2"/>
                </a:solidFill>
                <a:latin typeface="Tahoma" pitchFamily="34" charset="0"/>
                <a:ea typeface="ＭＳ Ｐゴシック" pitchFamily="34" charset="-128"/>
              </a:rPr>
              <a:t>devices</a:t>
            </a:r>
            <a:r>
              <a:rPr lang="nl-NL" altLang="nl-NL" sz="1200" dirty="0">
                <a:solidFill>
                  <a:schemeClr val="accent2"/>
                </a:solidFill>
                <a:latin typeface="Tahoma" pitchFamily="34" charset="0"/>
                <a:ea typeface="ＭＳ Ｐゴシック" pitchFamily="34" charset="-128"/>
              </a:rPr>
              <a:t> </a:t>
            </a:r>
            <a:r>
              <a:rPr lang="nl-NL" altLang="nl-NL" sz="1200" dirty="0" err="1">
                <a:solidFill>
                  <a:schemeClr val="accent2"/>
                </a:solidFill>
                <a:latin typeface="Tahoma" pitchFamily="34" charset="0"/>
                <a:ea typeface="ＭＳ Ｐゴシック" pitchFamily="34" charset="-128"/>
              </a:rPr>
              <a:t>still</a:t>
            </a:r>
            <a:r>
              <a:rPr lang="nl-NL" altLang="nl-NL" sz="1200" dirty="0">
                <a:solidFill>
                  <a:schemeClr val="accent2"/>
                </a:solidFill>
                <a:latin typeface="Tahoma" pitchFamily="34" charset="0"/>
                <a:ea typeface="ＭＳ Ｐゴシック" pitchFamily="34" charset="-128"/>
              </a:rPr>
              <a:t> </a:t>
            </a:r>
            <a:r>
              <a:rPr lang="nl-NL" altLang="nl-NL" sz="1200" dirty="0" err="1">
                <a:solidFill>
                  <a:schemeClr val="accent2"/>
                </a:solidFill>
                <a:latin typeface="Tahoma" pitchFamily="34" charset="0"/>
                <a:ea typeface="ＭＳ Ｐゴシック" pitchFamily="34" charset="-128"/>
              </a:rPr>
              <a:t>needs</a:t>
            </a:r>
            <a:r>
              <a:rPr lang="nl-NL" altLang="nl-NL" sz="1200" dirty="0">
                <a:solidFill>
                  <a:schemeClr val="accent2"/>
                </a:solidFill>
                <a:latin typeface="Tahoma" pitchFamily="34" charset="0"/>
                <a:ea typeface="ＭＳ Ｐゴシック" pitchFamily="34" charset="-128"/>
              </a:rPr>
              <a:t> drivers </a:t>
            </a:r>
            <a:r>
              <a:rPr lang="nl-NL" altLang="nl-NL" sz="1200" dirty="0" err="1">
                <a:solidFill>
                  <a:schemeClr val="accent2"/>
                </a:solidFill>
                <a:latin typeface="Tahoma" pitchFamily="34" charset="0"/>
                <a:ea typeface="ＭＳ Ｐゴシック" pitchFamily="34" charset="-128"/>
              </a:rPr>
              <a:t>to</a:t>
            </a:r>
            <a:r>
              <a:rPr lang="nl-NL" altLang="nl-NL" sz="1200" dirty="0">
                <a:solidFill>
                  <a:schemeClr val="accent2"/>
                </a:solidFill>
                <a:latin typeface="Tahoma" pitchFamily="34" charset="0"/>
                <a:ea typeface="ＭＳ Ｐゴシック" pitchFamily="34" charset="-128"/>
              </a:rPr>
              <a:t> </a:t>
            </a:r>
            <a:r>
              <a:rPr lang="nl-NL" altLang="nl-NL" sz="1200" dirty="0" err="1">
                <a:solidFill>
                  <a:schemeClr val="accent2"/>
                </a:solidFill>
                <a:latin typeface="Tahoma" pitchFamily="34" charset="0"/>
                <a:ea typeface="ＭＳ Ｐゴシック" pitchFamily="34" charset="-128"/>
              </a:rPr>
              <a:t>be</a:t>
            </a:r>
            <a:r>
              <a:rPr lang="nl-NL" altLang="nl-NL" sz="1200" dirty="0">
                <a:solidFill>
                  <a:schemeClr val="accent2"/>
                </a:solidFill>
                <a:latin typeface="Tahoma" pitchFamily="34" charset="0"/>
                <a:ea typeface="ＭＳ Ｐゴシック" pitchFamily="34" charset="-128"/>
              </a:rPr>
              <a:t> </a:t>
            </a:r>
            <a:r>
              <a:rPr lang="nl-NL" altLang="nl-NL" sz="1200" dirty="0" err="1">
                <a:solidFill>
                  <a:schemeClr val="accent2"/>
                </a:solidFill>
                <a:latin typeface="Tahoma" pitchFamily="34" charset="0"/>
                <a:ea typeface="ＭＳ Ｐゴシック" pitchFamily="34" charset="-128"/>
              </a:rPr>
              <a:t>installed</a:t>
            </a:r>
            <a:endParaRPr lang="en-US" altLang="nl-NL" dirty="0">
              <a:latin typeface="Times" charset="0"/>
              <a:ea typeface="ＭＳ Ｐゴシック" pitchFamily="34" charset="-128"/>
            </a:endParaRPr>
          </a:p>
        </p:txBody>
      </p:sp>
    </p:spTree>
    <p:extLst>
      <p:ext uri="{BB962C8B-B14F-4D97-AF65-F5344CB8AC3E}">
        <p14:creationId xmlns:p14="http://schemas.microsoft.com/office/powerpoint/2010/main" val="29751208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937069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User </a:t>
            </a:r>
            <a:r>
              <a:rPr lang="nl-NL" dirty="0" err="1"/>
              <a:t>always</a:t>
            </a:r>
            <a:r>
              <a:rPr lang="nl-NL" baseline="0" dirty="0"/>
              <a:t> </a:t>
            </a:r>
            <a:r>
              <a:rPr lang="nl-NL" baseline="0" dirty="0" err="1"/>
              <a:t>interactis</a:t>
            </a:r>
            <a:r>
              <a:rPr lang="nl-NL" baseline="0" dirty="0"/>
              <a:t> via </a:t>
            </a:r>
            <a:r>
              <a:rPr lang="nl-NL" baseline="0" dirty="0" err="1"/>
              <a:t>the</a:t>
            </a:r>
            <a:r>
              <a:rPr lang="nl-NL" baseline="0" dirty="0"/>
              <a:t> I/O hardware!</a:t>
            </a:r>
            <a:endParaRPr lang="nl-NL" dirty="0"/>
          </a:p>
        </p:txBody>
      </p:sp>
    </p:spTree>
    <p:extLst>
      <p:ext uri="{BB962C8B-B14F-4D97-AF65-F5344CB8AC3E}">
        <p14:creationId xmlns:p14="http://schemas.microsoft.com/office/powerpoint/2010/main" val="23971624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b="0" dirty="0"/>
              <a:t>Your computers operating system (OS) manages all of the software and hardware on the computer. Most of the time, there are many different computer programs running at the same time, and they all need to access your computers central processing unit (CPU), memory, and storage. The operating system coordinates all of this to make sure each program gets what it needs. Basically it’s a layer</a:t>
            </a:r>
            <a:r>
              <a:rPr lang="en-US" b="0" baseline="0" dirty="0"/>
              <a:t> between the applications and hardware</a:t>
            </a:r>
            <a:endParaRPr lang="en-US" b="0" dirty="0"/>
          </a:p>
          <a:p>
            <a:pPr marL="0" marR="0" indent="0" algn="l" defTabSz="762000" rtl="0" eaLnBrk="0" fontAlgn="base" latinLnBrk="0" hangingPunct="0">
              <a:lnSpc>
                <a:spcPct val="100000"/>
              </a:lnSpc>
              <a:spcBef>
                <a:spcPct val="30000"/>
              </a:spcBef>
              <a:spcAft>
                <a:spcPct val="0"/>
              </a:spcAft>
              <a:buClrTx/>
              <a:buSzTx/>
              <a:buFontTx/>
              <a:buNone/>
              <a:tabLst/>
              <a:defRPr/>
            </a:pPr>
            <a:endParaRPr lang="en-US" dirty="0"/>
          </a:p>
          <a:p>
            <a:pPr marL="0" marR="0" indent="0" algn="l" defTabSz="762000" rtl="0" eaLnBrk="0" fontAlgn="base" latinLnBrk="0" hangingPunct="0">
              <a:lnSpc>
                <a:spcPct val="100000"/>
              </a:lnSpc>
              <a:spcBef>
                <a:spcPct val="30000"/>
              </a:spcBef>
              <a:spcAft>
                <a:spcPct val="0"/>
              </a:spcAft>
              <a:buClrTx/>
              <a:buSzTx/>
              <a:buFontTx/>
              <a:buNone/>
              <a:tabLst/>
              <a:defRPr/>
            </a:pPr>
            <a:r>
              <a:rPr lang="en-US" dirty="0"/>
              <a:t>Not all computers have operating systems. The computer that controls the microwave oven in your kitchen, for example, doesn't need an operating system. It has one set of tasks to perform, very straightforward input to expect (a numbered keypad and a few pre-set buttons) and simple, never-changing hardware to control. For a computer like this, an operating system would be unnecessary baggage, driving up the development and manufacturing costs significantly and adding complexity where none is required. Instead, the computer in a microwave oven simply runs a single hard-wired program all the time.</a:t>
            </a:r>
          </a:p>
        </p:txBody>
      </p:sp>
    </p:spTree>
    <p:extLst>
      <p:ext uri="{BB962C8B-B14F-4D97-AF65-F5344CB8AC3E}">
        <p14:creationId xmlns:p14="http://schemas.microsoft.com/office/powerpoint/2010/main" val="22331689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https://en.wikipedia.org/wiki/History_of_operating_systems</a:t>
            </a:r>
          </a:p>
        </p:txBody>
      </p:sp>
    </p:spTree>
    <p:extLst>
      <p:ext uri="{BB962C8B-B14F-4D97-AF65-F5344CB8AC3E}">
        <p14:creationId xmlns:p14="http://schemas.microsoft.com/office/powerpoint/2010/main" val="2829267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762000" rtl="0" eaLnBrk="0" fontAlgn="base" latinLnBrk="0" hangingPunct="0">
              <a:lnSpc>
                <a:spcPct val="100000"/>
              </a:lnSpc>
              <a:spcBef>
                <a:spcPct val="30000"/>
              </a:spcBef>
              <a:spcAft>
                <a:spcPct val="0"/>
              </a:spcAft>
              <a:buClrTx/>
              <a:buSzTx/>
              <a:buFontTx/>
              <a:buNone/>
              <a:tabLst/>
              <a:defRPr/>
            </a:pPr>
            <a:r>
              <a:rPr lang="nl-NL" dirty="0" err="1"/>
              <a:t>When</a:t>
            </a:r>
            <a:r>
              <a:rPr lang="nl-NL" dirty="0"/>
              <a:t> </a:t>
            </a:r>
            <a:r>
              <a:rPr lang="nl-NL" dirty="0" err="1"/>
              <a:t>looking</a:t>
            </a:r>
            <a:r>
              <a:rPr lang="nl-NL" dirty="0"/>
              <a:t> at </a:t>
            </a:r>
            <a:r>
              <a:rPr lang="nl-NL" dirty="0" err="1"/>
              <a:t>an</a:t>
            </a:r>
            <a:r>
              <a:rPr lang="nl-NL" dirty="0"/>
              <a:t> OS we </a:t>
            </a:r>
            <a:r>
              <a:rPr lang="nl-NL" dirty="0" err="1"/>
              <a:t>can</a:t>
            </a:r>
            <a:r>
              <a:rPr lang="nl-NL" dirty="0"/>
              <a:t> </a:t>
            </a:r>
            <a:r>
              <a:rPr lang="nl-NL" dirty="0" err="1"/>
              <a:t>see</a:t>
            </a:r>
            <a:r>
              <a:rPr lang="nl-NL" dirty="0"/>
              <a:t> a few </a:t>
            </a:r>
            <a:r>
              <a:rPr lang="nl-NL" dirty="0" err="1"/>
              <a:t>charactertics</a:t>
            </a:r>
            <a:r>
              <a:rPr lang="nl-NL" dirty="0"/>
              <a:t>. The </a:t>
            </a:r>
            <a:r>
              <a:rPr lang="nl-NL" dirty="0" err="1"/>
              <a:t>ones</a:t>
            </a:r>
            <a:r>
              <a:rPr lang="nl-NL" dirty="0"/>
              <a:t> </a:t>
            </a:r>
            <a:r>
              <a:rPr lang="nl-NL" dirty="0" err="1"/>
              <a:t>mentioned</a:t>
            </a:r>
            <a:r>
              <a:rPr lang="nl-NL" dirty="0"/>
              <a:t> </a:t>
            </a:r>
            <a:r>
              <a:rPr lang="nl-NL" dirty="0" err="1"/>
              <a:t>here</a:t>
            </a:r>
            <a:r>
              <a:rPr lang="nl-NL" dirty="0"/>
              <a:t> are</a:t>
            </a:r>
            <a:r>
              <a:rPr lang="nl-NL" baseline="0" dirty="0"/>
              <a:t> </a:t>
            </a:r>
            <a:r>
              <a:rPr lang="nl-NL" dirty="0" err="1"/>
              <a:t>just</a:t>
            </a:r>
            <a:r>
              <a:rPr lang="nl-NL" dirty="0"/>
              <a:t> a </a:t>
            </a:r>
            <a:r>
              <a:rPr lang="nl-NL" dirty="0" err="1"/>
              <a:t>selection</a:t>
            </a:r>
            <a:endParaRPr lang="nl-NL" dirty="0"/>
          </a:p>
          <a:p>
            <a:pPr marL="171450" indent="-171450">
              <a:buFont typeface="Arial" panose="020B0604020202020204" pitchFamily="34" charset="0"/>
              <a:buChar char="•"/>
            </a:pPr>
            <a:r>
              <a:rPr lang="nl-NL" baseline="0" dirty="0"/>
              <a:t>OS </a:t>
            </a:r>
            <a:r>
              <a:rPr lang="nl-NL" baseline="0" dirty="0" err="1"/>
              <a:t>that</a:t>
            </a:r>
            <a:r>
              <a:rPr lang="nl-NL" baseline="0" dirty="0"/>
              <a:t> runs on </a:t>
            </a:r>
            <a:r>
              <a:rPr lang="nl-NL" baseline="0" dirty="0" err="1"/>
              <a:t>one</a:t>
            </a:r>
            <a:r>
              <a:rPr lang="nl-NL" baseline="0" dirty="0"/>
              <a:t> computer, but </a:t>
            </a:r>
            <a:r>
              <a:rPr lang="nl-NL" baseline="0" dirty="0" err="1"/>
              <a:t>also</a:t>
            </a:r>
            <a:r>
              <a:rPr lang="nl-NL" baseline="0" dirty="0"/>
              <a:t> </a:t>
            </a:r>
            <a:r>
              <a:rPr lang="nl-NL" baseline="0" dirty="0" err="1"/>
              <a:t>one</a:t>
            </a:r>
            <a:r>
              <a:rPr lang="nl-NL" baseline="0" dirty="0"/>
              <a:t> on multiple </a:t>
            </a:r>
            <a:r>
              <a:rPr lang="nl-NL" baseline="0" dirty="0" err="1"/>
              <a:t>ones</a:t>
            </a:r>
            <a:r>
              <a:rPr lang="nl-NL" baseline="0" dirty="0"/>
              <a:t> </a:t>
            </a:r>
            <a:r>
              <a:rPr lang="nl-NL" baseline="0" dirty="0" err="1"/>
              <a:t>also</a:t>
            </a:r>
            <a:r>
              <a:rPr lang="nl-NL" baseline="0" dirty="0"/>
              <a:t> </a:t>
            </a:r>
            <a:r>
              <a:rPr lang="nl-NL" baseline="0" dirty="0" err="1"/>
              <a:t>called</a:t>
            </a:r>
            <a:r>
              <a:rPr lang="nl-NL" baseline="0" dirty="0"/>
              <a:t> ‘</a:t>
            </a:r>
            <a:r>
              <a:rPr lang="nl-NL" dirty="0" err="1"/>
              <a:t>Distibuted</a:t>
            </a:r>
            <a:r>
              <a:rPr lang="nl-NL" dirty="0"/>
              <a:t> OS’</a:t>
            </a:r>
          </a:p>
          <a:p>
            <a:pPr marL="171450" indent="-171450">
              <a:buFont typeface="Arial" panose="020B0604020202020204" pitchFamily="34" charset="0"/>
              <a:buChar char="•"/>
            </a:pPr>
            <a:r>
              <a:rPr lang="nl-NL" dirty="0" err="1"/>
              <a:t>Possiblilty</a:t>
            </a:r>
            <a:r>
              <a:rPr lang="nl-NL" dirty="0"/>
              <a:t> </a:t>
            </a:r>
            <a:r>
              <a:rPr lang="nl-NL" dirty="0" err="1"/>
              <a:t>to</a:t>
            </a:r>
            <a:r>
              <a:rPr lang="nl-NL" dirty="0"/>
              <a:t> run </a:t>
            </a:r>
            <a:r>
              <a:rPr lang="nl-NL" dirty="0" err="1"/>
              <a:t>one</a:t>
            </a:r>
            <a:r>
              <a:rPr lang="nl-NL" dirty="0"/>
              <a:t> or multiple </a:t>
            </a:r>
            <a:r>
              <a:rPr lang="nl-NL" dirty="0" err="1"/>
              <a:t>applications</a:t>
            </a:r>
            <a:r>
              <a:rPr lang="nl-NL" dirty="0"/>
              <a:t> at </a:t>
            </a:r>
            <a:r>
              <a:rPr lang="nl-NL" dirty="0" err="1"/>
              <a:t>the</a:t>
            </a:r>
            <a:r>
              <a:rPr lang="nl-NL" dirty="0"/>
              <a:t> ‘</a:t>
            </a:r>
            <a:r>
              <a:rPr lang="nl-NL" dirty="0" err="1"/>
              <a:t>same</a:t>
            </a:r>
            <a:r>
              <a:rPr lang="nl-NL" dirty="0"/>
              <a:t>’ time</a:t>
            </a:r>
          </a:p>
          <a:p>
            <a:pPr marL="171450" indent="-171450">
              <a:buFont typeface="Arial" panose="020B0604020202020204" pitchFamily="34" charset="0"/>
              <a:buChar char="•"/>
            </a:pPr>
            <a:r>
              <a:rPr lang="nl-NL" dirty="0" err="1"/>
              <a:t>Possibility</a:t>
            </a:r>
            <a:r>
              <a:rPr lang="nl-NL" dirty="0"/>
              <a:t> </a:t>
            </a:r>
            <a:r>
              <a:rPr lang="nl-NL" dirty="0" err="1"/>
              <a:t>to</a:t>
            </a:r>
            <a:r>
              <a:rPr lang="nl-NL" dirty="0"/>
              <a:t> have </a:t>
            </a:r>
            <a:r>
              <a:rPr lang="nl-NL" dirty="0" err="1"/>
              <a:t>one</a:t>
            </a:r>
            <a:r>
              <a:rPr lang="nl-NL" dirty="0"/>
              <a:t> or multiple concurrent users</a:t>
            </a:r>
          </a:p>
          <a:p>
            <a:pPr marL="171450" indent="-171450">
              <a:buFont typeface="Arial" panose="020B0604020202020204" pitchFamily="34" charset="0"/>
              <a:buChar char="•"/>
            </a:pPr>
            <a:r>
              <a:rPr lang="nl-NL" dirty="0" err="1"/>
              <a:t>If</a:t>
            </a:r>
            <a:r>
              <a:rPr lang="nl-NL" dirty="0"/>
              <a:t> </a:t>
            </a:r>
            <a:r>
              <a:rPr lang="nl-NL" dirty="0" err="1"/>
              <a:t>it’s</a:t>
            </a:r>
            <a:r>
              <a:rPr lang="nl-NL" dirty="0"/>
              <a:t> </a:t>
            </a:r>
            <a:r>
              <a:rPr lang="nl-NL" dirty="0" err="1"/>
              <a:t>specific</a:t>
            </a:r>
            <a:r>
              <a:rPr lang="nl-NL" baseline="0" dirty="0"/>
              <a:t> </a:t>
            </a:r>
            <a:r>
              <a:rPr lang="nl-NL" baseline="0" dirty="0" err="1"/>
              <a:t>for</a:t>
            </a:r>
            <a:r>
              <a:rPr lang="nl-NL" baseline="0" dirty="0"/>
              <a:t> a type of hardware or </a:t>
            </a:r>
            <a:r>
              <a:rPr lang="nl-NL" baseline="0" dirty="0" err="1"/>
              <a:t>not</a:t>
            </a:r>
            <a:endParaRPr lang="nl-NL" dirty="0"/>
          </a:p>
          <a:p>
            <a:pPr marL="171450" indent="-171450">
              <a:buFont typeface="Arial" panose="020B0604020202020204" pitchFamily="34" charset="0"/>
              <a:buChar char="•"/>
            </a:pPr>
            <a:r>
              <a:rPr lang="nl-NL" dirty="0" err="1"/>
              <a:t>If</a:t>
            </a:r>
            <a:r>
              <a:rPr lang="nl-NL" baseline="0" dirty="0"/>
              <a:t> </a:t>
            </a:r>
            <a:r>
              <a:rPr lang="nl-NL" baseline="0" dirty="0" err="1"/>
              <a:t>it</a:t>
            </a:r>
            <a:r>
              <a:rPr lang="nl-NL" baseline="0" dirty="0"/>
              <a:t> has a </a:t>
            </a:r>
            <a:r>
              <a:rPr lang="nl-NL" dirty="0"/>
              <a:t>UI;</a:t>
            </a:r>
            <a:r>
              <a:rPr lang="nl-NL" baseline="0" dirty="0"/>
              <a:t> GUI or </a:t>
            </a:r>
            <a:r>
              <a:rPr lang="nl-NL" baseline="0" dirty="0" err="1"/>
              <a:t>command</a:t>
            </a:r>
            <a:r>
              <a:rPr lang="nl-NL" baseline="0" dirty="0"/>
              <a:t> line</a:t>
            </a:r>
            <a:endParaRPr lang="nl-NL" dirty="0"/>
          </a:p>
          <a:p>
            <a:endParaRPr lang="nl-NL" dirty="0"/>
          </a:p>
        </p:txBody>
      </p:sp>
    </p:spTree>
    <p:extLst>
      <p:ext uri="{BB962C8B-B14F-4D97-AF65-F5344CB8AC3E}">
        <p14:creationId xmlns:p14="http://schemas.microsoft.com/office/powerpoint/2010/main" val="19651517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This</a:t>
            </a:r>
            <a:r>
              <a:rPr lang="nl-NL" dirty="0"/>
              <a:t> course </a:t>
            </a:r>
            <a:r>
              <a:rPr lang="nl-NL" dirty="0" err="1"/>
              <a:t>we’re</a:t>
            </a:r>
            <a:r>
              <a:rPr lang="nl-NL" dirty="0"/>
              <a:t> </a:t>
            </a:r>
            <a:r>
              <a:rPr lang="nl-NL" dirty="0" err="1"/>
              <a:t>going</a:t>
            </a:r>
            <a:r>
              <a:rPr lang="nl-NL" dirty="0"/>
              <a:t> </a:t>
            </a:r>
            <a:r>
              <a:rPr lang="nl-NL" dirty="0" err="1"/>
              <a:t>to</a:t>
            </a:r>
            <a:r>
              <a:rPr lang="nl-NL" dirty="0"/>
              <a:t> focus</a:t>
            </a:r>
            <a:r>
              <a:rPr lang="nl-NL" baseline="0" dirty="0"/>
              <a:t> on modern </a:t>
            </a:r>
            <a:r>
              <a:rPr lang="nl-NL" baseline="0" dirty="0" err="1"/>
              <a:t>OS’s</a:t>
            </a:r>
            <a:endParaRPr lang="nl-NL" baseline="0" dirty="0"/>
          </a:p>
        </p:txBody>
      </p:sp>
    </p:spTree>
    <p:extLst>
      <p:ext uri="{BB962C8B-B14F-4D97-AF65-F5344CB8AC3E}">
        <p14:creationId xmlns:p14="http://schemas.microsoft.com/office/powerpoint/2010/main" val="220932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The </a:t>
            </a:r>
            <a:r>
              <a:rPr lang="nl-NL" dirty="0" err="1"/>
              <a:t>OSs</a:t>
            </a:r>
            <a:r>
              <a:rPr lang="nl-NL" dirty="0"/>
              <a:t> </a:t>
            </a:r>
            <a:r>
              <a:rPr lang="nl-NL" dirty="0" err="1"/>
              <a:t>above</a:t>
            </a:r>
            <a:r>
              <a:rPr lang="nl-NL" dirty="0"/>
              <a:t> are </a:t>
            </a:r>
            <a:r>
              <a:rPr lang="nl-NL" dirty="0" err="1"/>
              <a:t>popular</a:t>
            </a:r>
            <a:r>
              <a:rPr lang="nl-NL" dirty="0"/>
              <a:t> </a:t>
            </a:r>
            <a:r>
              <a:rPr lang="nl-NL" dirty="0" err="1"/>
              <a:t>ones</a:t>
            </a:r>
            <a:r>
              <a:rPr lang="nl-NL" dirty="0"/>
              <a:t> </a:t>
            </a:r>
            <a:r>
              <a:rPr lang="nl-NL" dirty="0" err="1"/>
              <a:t>you</a:t>
            </a:r>
            <a:r>
              <a:rPr lang="nl-NL" dirty="0"/>
              <a:t> </a:t>
            </a:r>
            <a:r>
              <a:rPr lang="nl-NL" dirty="0" err="1"/>
              <a:t>can</a:t>
            </a:r>
            <a:r>
              <a:rPr lang="nl-NL" dirty="0"/>
              <a:t> </a:t>
            </a:r>
            <a:r>
              <a:rPr lang="nl-NL" dirty="0" err="1"/>
              <a:t>find</a:t>
            </a:r>
            <a:r>
              <a:rPr lang="nl-NL" dirty="0"/>
              <a:t> in modern computers. </a:t>
            </a:r>
            <a:r>
              <a:rPr lang="nl-NL" dirty="0" err="1"/>
              <a:t>Some</a:t>
            </a:r>
            <a:r>
              <a:rPr lang="nl-NL" dirty="0"/>
              <a:t> of  </a:t>
            </a:r>
            <a:r>
              <a:rPr lang="nl-NL" dirty="0" err="1"/>
              <a:t>the</a:t>
            </a:r>
            <a:r>
              <a:rPr lang="nl-NL" dirty="0"/>
              <a:t> </a:t>
            </a:r>
            <a:r>
              <a:rPr lang="nl-NL" dirty="0" err="1"/>
              <a:t>mentioned</a:t>
            </a:r>
            <a:r>
              <a:rPr lang="nl-NL" dirty="0"/>
              <a:t> </a:t>
            </a:r>
            <a:r>
              <a:rPr lang="nl-NL" dirty="0" err="1"/>
              <a:t>characteristics</a:t>
            </a:r>
            <a:r>
              <a:rPr lang="nl-NL" dirty="0"/>
              <a:t> are </a:t>
            </a:r>
            <a:r>
              <a:rPr lang="nl-NL" dirty="0" err="1"/>
              <a:t>also</a:t>
            </a:r>
            <a:r>
              <a:rPr lang="nl-NL" dirty="0"/>
              <a:t> found in these </a:t>
            </a:r>
            <a:r>
              <a:rPr lang="nl-NL" dirty="0" err="1"/>
              <a:t>OS’s</a:t>
            </a:r>
            <a:r>
              <a:rPr lang="nl-NL" dirty="0"/>
              <a:t>:</a:t>
            </a:r>
          </a:p>
          <a:p>
            <a:pPr marL="171450" indent="-171450">
              <a:buFont typeface="Arial" panose="020B0604020202020204" pitchFamily="34" charset="0"/>
              <a:buChar char="•"/>
            </a:pPr>
            <a:r>
              <a:rPr lang="nl-NL" baseline="0" dirty="0"/>
              <a:t>Multitasking</a:t>
            </a:r>
          </a:p>
          <a:p>
            <a:pPr marL="171450" indent="-171450">
              <a:buFont typeface="Arial" panose="020B0604020202020204" pitchFamily="34" charset="0"/>
              <a:buChar char="•"/>
            </a:pPr>
            <a:r>
              <a:rPr lang="nl-NL" baseline="0" dirty="0"/>
              <a:t>Single computer</a:t>
            </a:r>
          </a:p>
          <a:p>
            <a:pPr marL="171450" indent="-171450">
              <a:buFont typeface="Arial" panose="020B0604020202020204" pitchFamily="34" charset="0"/>
              <a:buChar char="•"/>
            </a:pPr>
            <a:r>
              <a:rPr lang="nl-NL" baseline="0" dirty="0"/>
              <a:t>‘General’ hardware; iOS </a:t>
            </a:r>
            <a:r>
              <a:rPr lang="nl-NL" baseline="0" dirty="0" err="1"/>
              <a:t>and</a:t>
            </a:r>
            <a:r>
              <a:rPr lang="nl-NL" baseline="0" dirty="0"/>
              <a:t> OS X </a:t>
            </a:r>
            <a:r>
              <a:rPr lang="nl-NL" baseline="0" dirty="0" err="1"/>
              <a:t>require</a:t>
            </a:r>
            <a:r>
              <a:rPr lang="nl-NL" baseline="0" dirty="0"/>
              <a:t> Apple hardware</a:t>
            </a:r>
          </a:p>
          <a:p>
            <a:pPr marL="171450" indent="-171450">
              <a:buFont typeface="Arial" panose="020B0604020202020204" pitchFamily="34" charset="0"/>
              <a:buChar char="•"/>
            </a:pPr>
            <a:r>
              <a:rPr lang="nl-NL" baseline="0" dirty="0" err="1"/>
              <a:t>All</a:t>
            </a:r>
            <a:r>
              <a:rPr lang="nl-NL" baseline="0" dirty="0"/>
              <a:t> have a GUI (</a:t>
            </a:r>
            <a:r>
              <a:rPr lang="nl-NL" baseline="0" dirty="0" err="1"/>
              <a:t>command</a:t>
            </a:r>
            <a:r>
              <a:rPr lang="nl-NL" baseline="0" dirty="0"/>
              <a:t> line is </a:t>
            </a:r>
            <a:r>
              <a:rPr lang="nl-NL" baseline="0" dirty="0" err="1"/>
              <a:t>possible</a:t>
            </a:r>
            <a:r>
              <a:rPr lang="nl-NL" baseline="0" dirty="0"/>
              <a:t> </a:t>
            </a:r>
            <a:r>
              <a:rPr lang="nl-NL" baseline="0" dirty="0" err="1"/>
              <a:t>by</a:t>
            </a:r>
            <a:r>
              <a:rPr lang="nl-NL" baseline="0" dirty="0"/>
              <a:t> most)</a:t>
            </a:r>
          </a:p>
          <a:p>
            <a:endParaRPr lang="nl-NL" dirty="0"/>
          </a:p>
        </p:txBody>
      </p:sp>
    </p:spTree>
    <p:extLst>
      <p:ext uri="{BB962C8B-B14F-4D97-AF65-F5344CB8AC3E}">
        <p14:creationId xmlns:p14="http://schemas.microsoft.com/office/powerpoint/2010/main" val="4356383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6_Title Slide">
    <p:spTree>
      <p:nvGrpSpPr>
        <p:cNvPr id="1" name=""/>
        <p:cNvGrpSpPr/>
        <p:nvPr/>
      </p:nvGrpSpPr>
      <p:grpSpPr>
        <a:xfrm>
          <a:off x="0" y="0"/>
          <a:ext cx="0" cy="0"/>
          <a:chOff x="0" y="0"/>
          <a:chExt cx="0" cy="0"/>
        </a:xfrm>
      </p:grpSpPr>
      <p:sp>
        <p:nvSpPr>
          <p:cNvPr id="4" name="TextBox 7"/>
          <p:cNvSpPr txBox="1"/>
          <p:nvPr userDrawn="1"/>
        </p:nvSpPr>
        <p:spPr bwMode="auto">
          <a:xfrm>
            <a:off x="1193800" y="1295400"/>
            <a:ext cx="914400" cy="914400"/>
          </a:xfrm>
          <a:prstGeom prst="rect">
            <a:avLst/>
          </a:prstGeom>
          <a:noFill/>
          <a:ln w="12700">
            <a:noFill/>
            <a:miter lim="800000"/>
            <a:headEnd/>
            <a:tailEnd/>
          </a:ln>
        </p:spPr>
        <p:txBody>
          <a:bodyPr wrap="none" lIns="0" tIns="0" rIns="0" bIns="0"/>
          <a:lstStyle/>
          <a:p>
            <a:pPr algn="ctr" defTabSz="762000">
              <a:defRPr/>
            </a:pPr>
            <a:endParaRPr lang="en-US" sz="2800" kern="0" dirty="0">
              <a:solidFill>
                <a:schemeClr val="bg1"/>
              </a:solidFill>
              <a:latin typeface="+mj-lt"/>
              <a:cs typeface="Geneva" charset="-128"/>
            </a:endParaRPr>
          </a:p>
        </p:txBody>
      </p:sp>
      <p:pic>
        <p:nvPicPr>
          <p:cNvPr id="5" name="Picture 9" descr="VIN_OUTLINE.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1747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9" descr="FONTYS_LOGO_PAARS_RGB_UK.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30188" y="150813"/>
            <a:ext cx="17399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10" descr="1362_00_002_FONTYS_THINK_BIGGER_RGB.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556375" y="230188"/>
            <a:ext cx="2436813" cy="2436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itle 1"/>
          <p:cNvSpPr>
            <a:spLocks noGrp="1"/>
          </p:cNvSpPr>
          <p:nvPr>
            <p:ph type="ctrTitle"/>
          </p:nvPr>
        </p:nvSpPr>
        <p:spPr>
          <a:xfrm>
            <a:off x="1371600" y="3124200"/>
            <a:ext cx="6400800" cy="1009650"/>
          </a:xfrm>
          <a:prstGeom prst="rect">
            <a:avLst/>
          </a:prstGeom>
        </p:spPr>
        <p:txBody>
          <a:bodyPr rIns="0" anchor="b"/>
          <a:lstStyle>
            <a:lvl1pPr>
              <a:defRPr sz="3200">
                <a:solidFill>
                  <a:srgbClr val="663366"/>
                </a:solidFill>
              </a:defRPr>
            </a:lvl1pPr>
          </a:lstStyle>
          <a:p>
            <a:endParaRPr lang="en-US" dirty="0"/>
          </a:p>
        </p:txBody>
      </p:sp>
      <p:sp>
        <p:nvSpPr>
          <p:cNvPr id="15" name="Subtitle 2"/>
          <p:cNvSpPr>
            <a:spLocks noGrp="1"/>
          </p:cNvSpPr>
          <p:nvPr>
            <p:ph type="subTitle" idx="1"/>
          </p:nvPr>
        </p:nvSpPr>
        <p:spPr>
          <a:xfrm>
            <a:off x="1371600" y="4267200"/>
            <a:ext cx="6400800" cy="914400"/>
          </a:xfrm>
          <a:prstGeom prst="rect">
            <a:avLst/>
          </a:prstGeom>
        </p:spPr>
        <p:txBody>
          <a:bodyPr rIns="0"/>
          <a:lstStyle>
            <a:lvl1pPr marL="0" indent="0" algn="ctr">
              <a:buNone/>
              <a:defRPr>
                <a:solidFill>
                  <a:srgbClr val="6633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endParaRPr lang="en-US" dirty="0"/>
          </a:p>
        </p:txBody>
      </p:sp>
    </p:spTree>
    <p:extLst>
      <p:ext uri="{BB962C8B-B14F-4D97-AF65-F5344CB8AC3E}">
        <p14:creationId xmlns:p14="http://schemas.microsoft.com/office/powerpoint/2010/main" val="1427212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4" name="Picture 13" descr="VIN_OUTLINE.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1747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descr="FONTYS_LOGO_PAARS_RGB_UK.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30188" y="150813"/>
            <a:ext cx="17399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9" descr="1362_00_002_FONTYS_THINK_BIGGER_RGB.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24750" y="763588"/>
            <a:ext cx="1468438" cy="146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Rectangle 4"/>
          <p:cNvSpPr>
            <a:spLocks noGrp="1" noChangeArrowheads="1"/>
          </p:cNvSpPr>
          <p:nvPr>
            <p:ph type="title"/>
          </p:nvPr>
        </p:nvSpPr>
        <p:spPr bwMode="auto">
          <a:xfrm>
            <a:off x="1905000" y="400050"/>
            <a:ext cx="5334000" cy="361950"/>
          </a:xfrm>
          <a:prstGeom prst="rect">
            <a:avLst/>
          </a:prstGeom>
          <a:noFill/>
          <a:ln w="12700">
            <a:noFill/>
            <a:miter lim="800000"/>
            <a:headEnd/>
            <a:tailEnd/>
          </a:ln>
        </p:spPr>
        <p:txBody>
          <a:bodyPr vert="horz" wrap="square" lIns="0" tIns="0" rIns="90487" bIns="0" numCol="1" anchor="t" anchorCtr="0" compatLnSpc="1">
            <a:prstTxWarp prst="textNoShape">
              <a:avLst/>
            </a:prstTxWarp>
          </a:bodyPr>
          <a:lstStyle/>
          <a:p>
            <a:pPr lvl="0"/>
            <a:endParaRPr lang="en-US" dirty="0"/>
          </a:p>
        </p:txBody>
      </p:sp>
      <p:sp>
        <p:nvSpPr>
          <p:cNvPr id="14" name="Content Placeholder 2"/>
          <p:cNvSpPr>
            <a:spLocks noGrp="1"/>
          </p:cNvSpPr>
          <p:nvPr>
            <p:ph idx="1"/>
          </p:nvPr>
        </p:nvSpPr>
        <p:spPr>
          <a:xfrm>
            <a:off x="457200" y="1836738"/>
            <a:ext cx="7086600" cy="4608512"/>
          </a:xfrm>
          <a:prstGeom prst="rect">
            <a:avLst/>
          </a:prstGeom>
        </p:spPr>
        <p:txBody>
          <a:bodyPr lIns="0" tIns="0" rIns="0" bIns="0"/>
          <a:lstStyle/>
          <a:p>
            <a:pPr lvl="0"/>
            <a:r>
              <a:rPr lang="nl-NL" dirty="0"/>
              <a:t>Click to </a:t>
            </a:r>
            <a:r>
              <a:rPr lang="nl-NL" dirty="0" err="1"/>
              <a:t>edit</a:t>
            </a:r>
            <a:r>
              <a:rPr lang="nl-NL" dirty="0"/>
              <a:t> </a:t>
            </a:r>
            <a:r>
              <a:rPr lang="nl-NL" dirty="0" err="1"/>
              <a:t>Master</a:t>
            </a:r>
            <a:r>
              <a:rPr lang="nl-NL" dirty="0"/>
              <a:t> </a:t>
            </a:r>
            <a:r>
              <a:rPr lang="nl-NL" dirty="0" err="1"/>
              <a:t>text</a:t>
            </a:r>
            <a:r>
              <a:rPr lang="nl-NL" dirty="0"/>
              <a:t> </a:t>
            </a:r>
            <a:r>
              <a:rPr lang="nl-NL" dirty="0" err="1"/>
              <a:t>styles</a:t>
            </a:r>
            <a:endParaRPr lang="nl-NL" dirty="0"/>
          </a:p>
          <a:p>
            <a:pPr lvl="1"/>
            <a:r>
              <a:rPr lang="nl-NL" dirty="0" err="1"/>
              <a:t>Second</a:t>
            </a:r>
            <a:r>
              <a:rPr lang="nl-NL" dirty="0"/>
              <a:t> level</a:t>
            </a:r>
          </a:p>
          <a:p>
            <a:pPr lvl="2"/>
            <a:r>
              <a:rPr lang="nl-NL" dirty="0" err="1"/>
              <a:t>Third</a:t>
            </a:r>
            <a:r>
              <a:rPr lang="nl-NL" dirty="0"/>
              <a:t> level</a:t>
            </a:r>
          </a:p>
          <a:p>
            <a:pPr lvl="3"/>
            <a:r>
              <a:rPr lang="nl-NL" dirty="0" err="1"/>
              <a:t>Fourth</a:t>
            </a:r>
            <a:r>
              <a:rPr lang="nl-NL" dirty="0"/>
              <a:t> level</a:t>
            </a:r>
          </a:p>
          <a:p>
            <a:pPr lvl="4"/>
            <a:r>
              <a:rPr lang="nl-NL" dirty="0" err="1"/>
              <a:t>Fifth</a:t>
            </a:r>
            <a:r>
              <a:rPr lang="nl-NL" dirty="0"/>
              <a:t> level</a:t>
            </a:r>
            <a:endParaRPr lang="en-US" dirty="0"/>
          </a:p>
        </p:txBody>
      </p:sp>
    </p:spTree>
    <p:extLst>
      <p:ext uri="{BB962C8B-B14F-4D97-AF65-F5344CB8AC3E}">
        <p14:creationId xmlns:p14="http://schemas.microsoft.com/office/powerpoint/2010/main" val="17802668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3" descr="VIN_OUTLINE.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9144000" cy="1747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8" name="Rectangle 14"/>
          <p:cNvSpPr>
            <a:spLocks noChangeArrowheads="1"/>
          </p:cNvSpPr>
          <p:nvPr/>
        </p:nvSpPr>
        <p:spPr bwMode="auto">
          <a:xfrm>
            <a:off x="1371600" y="3505200"/>
            <a:ext cx="6400800" cy="1447800"/>
          </a:xfrm>
          <a:prstGeom prst="rect">
            <a:avLst/>
          </a:prstGeom>
          <a:noFill/>
          <a:ln w="12700">
            <a:noFill/>
            <a:miter lim="800000"/>
            <a:headEnd/>
            <a:tailEnd/>
          </a:ln>
          <a:effectLst/>
        </p:spPr>
        <p:txBody>
          <a:bodyPr lIns="90487" tIns="44450" rIns="90487" bIns="44450"/>
          <a:lstStyle/>
          <a:p>
            <a:pPr algn="ctr" defTabSz="762000">
              <a:spcBef>
                <a:spcPct val="20000"/>
              </a:spcBef>
              <a:defRPr/>
            </a:pPr>
            <a:endParaRPr lang="en-US" sz="2800" b="1">
              <a:solidFill>
                <a:srgbClr val="280049"/>
              </a:solidFill>
              <a:ea typeface="+mn-ea"/>
            </a:endParaRPr>
          </a:p>
        </p:txBody>
      </p:sp>
      <p:pic>
        <p:nvPicPr>
          <p:cNvPr id="1028" name="Picture 7" descr="FONTYS_LOGO_PAARS_RGB_UK.png"/>
          <p:cNvPicPr>
            <a:picLocks noChangeAspect="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230188" y="150813"/>
            <a:ext cx="1739900"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6" descr="1362_00_002_FONTYS_THINK_BIGGER_RGB.png"/>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7524750" y="763588"/>
            <a:ext cx="1468438" cy="146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18" r:id="rId1"/>
    <p:sldLayoutId id="2147483819" r:id="rId2"/>
  </p:sldLayoutIdLst>
  <p:txStyles>
    <p:titleStyle>
      <a:lvl1pPr algn="ctr" defTabSz="762000" rtl="0" eaLnBrk="0" fontAlgn="base" hangingPunct="0">
        <a:spcBef>
          <a:spcPct val="0"/>
        </a:spcBef>
        <a:spcAft>
          <a:spcPct val="0"/>
        </a:spcAft>
        <a:defRPr sz="2800" b="1">
          <a:solidFill>
            <a:srgbClr val="663366"/>
          </a:solidFill>
          <a:latin typeface="+mj-lt"/>
          <a:ea typeface="Geneva" charset="-128"/>
          <a:cs typeface="Geneva" charset="-128"/>
        </a:defRPr>
      </a:lvl1pPr>
      <a:lvl2pPr algn="ctr" defTabSz="762000" rtl="0" eaLnBrk="0" fontAlgn="base" hangingPunct="0">
        <a:spcBef>
          <a:spcPct val="0"/>
        </a:spcBef>
        <a:spcAft>
          <a:spcPct val="0"/>
        </a:spcAft>
        <a:defRPr sz="2800" b="1">
          <a:solidFill>
            <a:srgbClr val="663366"/>
          </a:solidFill>
          <a:latin typeface="Fontys Frutiger" pitchFamily="2" charset="0"/>
          <a:ea typeface="Geneva" charset="-128"/>
          <a:cs typeface="Geneva" charset="-128"/>
        </a:defRPr>
      </a:lvl2pPr>
      <a:lvl3pPr algn="ctr" defTabSz="762000" rtl="0" eaLnBrk="0" fontAlgn="base" hangingPunct="0">
        <a:spcBef>
          <a:spcPct val="0"/>
        </a:spcBef>
        <a:spcAft>
          <a:spcPct val="0"/>
        </a:spcAft>
        <a:defRPr sz="2800" b="1">
          <a:solidFill>
            <a:srgbClr val="663366"/>
          </a:solidFill>
          <a:latin typeface="Fontys Frutiger" pitchFamily="2" charset="0"/>
          <a:ea typeface="Geneva" charset="-128"/>
          <a:cs typeface="Geneva" charset="-128"/>
        </a:defRPr>
      </a:lvl3pPr>
      <a:lvl4pPr algn="ctr" defTabSz="762000" rtl="0" eaLnBrk="0" fontAlgn="base" hangingPunct="0">
        <a:spcBef>
          <a:spcPct val="0"/>
        </a:spcBef>
        <a:spcAft>
          <a:spcPct val="0"/>
        </a:spcAft>
        <a:defRPr sz="2800" b="1">
          <a:solidFill>
            <a:srgbClr val="663366"/>
          </a:solidFill>
          <a:latin typeface="Fontys Frutiger" pitchFamily="2" charset="0"/>
          <a:ea typeface="Geneva" charset="-128"/>
          <a:cs typeface="Geneva" charset="-128"/>
        </a:defRPr>
      </a:lvl4pPr>
      <a:lvl5pPr algn="ctr" defTabSz="762000" rtl="0" eaLnBrk="0" fontAlgn="base" hangingPunct="0">
        <a:spcBef>
          <a:spcPct val="0"/>
        </a:spcBef>
        <a:spcAft>
          <a:spcPct val="0"/>
        </a:spcAft>
        <a:defRPr sz="2800" b="1">
          <a:solidFill>
            <a:srgbClr val="663366"/>
          </a:solidFill>
          <a:latin typeface="Fontys Frutiger" pitchFamily="2" charset="0"/>
          <a:ea typeface="Geneva" charset="-128"/>
          <a:cs typeface="Geneva" charset="-128"/>
        </a:defRPr>
      </a:lvl5pPr>
      <a:lvl6pPr marL="457200" algn="r" defTabSz="762000" rtl="0" eaLnBrk="0" fontAlgn="base" hangingPunct="0">
        <a:spcBef>
          <a:spcPct val="0"/>
        </a:spcBef>
        <a:spcAft>
          <a:spcPct val="0"/>
        </a:spcAft>
        <a:defRPr sz="2800" b="1">
          <a:solidFill>
            <a:srgbClr val="191919"/>
          </a:solidFill>
          <a:latin typeface="Fontys Frutiger" pitchFamily="2" charset="0"/>
        </a:defRPr>
      </a:lvl6pPr>
      <a:lvl7pPr marL="914400" algn="r" defTabSz="762000" rtl="0" eaLnBrk="0" fontAlgn="base" hangingPunct="0">
        <a:spcBef>
          <a:spcPct val="0"/>
        </a:spcBef>
        <a:spcAft>
          <a:spcPct val="0"/>
        </a:spcAft>
        <a:defRPr sz="2800" b="1">
          <a:solidFill>
            <a:srgbClr val="191919"/>
          </a:solidFill>
          <a:latin typeface="Fontys Frutiger" pitchFamily="2" charset="0"/>
        </a:defRPr>
      </a:lvl7pPr>
      <a:lvl8pPr marL="1371600" algn="r" defTabSz="762000" rtl="0" eaLnBrk="0" fontAlgn="base" hangingPunct="0">
        <a:spcBef>
          <a:spcPct val="0"/>
        </a:spcBef>
        <a:spcAft>
          <a:spcPct val="0"/>
        </a:spcAft>
        <a:defRPr sz="2800" b="1">
          <a:solidFill>
            <a:srgbClr val="191919"/>
          </a:solidFill>
          <a:latin typeface="Fontys Frutiger" pitchFamily="2" charset="0"/>
        </a:defRPr>
      </a:lvl8pPr>
      <a:lvl9pPr marL="1828800" algn="r" defTabSz="762000" rtl="0" eaLnBrk="0" fontAlgn="base" hangingPunct="0">
        <a:spcBef>
          <a:spcPct val="0"/>
        </a:spcBef>
        <a:spcAft>
          <a:spcPct val="0"/>
        </a:spcAft>
        <a:defRPr sz="2800" b="1">
          <a:solidFill>
            <a:srgbClr val="191919"/>
          </a:solidFill>
          <a:latin typeface="Fontys Frutiger" pitchFamily="2" charset="0"/>
        </a:defRPr>
      </a:lvl9pPr>
    </p:titleStyle>
    <p:bodyStyle>
      <a:lvl1pPr marL="342900" indent="-342900" algn="l" defTabSz="762000" rtl="0" eaLnBrk="0" fontAlgn="base" hangingPunct="0">
        <a:spcBef>
          <a:spcPct val="20000"/>
        </a:spcBef>
        <a:spcAft>
          <a:spcPct val="0"/>
        </a:spcAft>
        <a:defRPr sz="2800">
          <a:solidFill>
            <a:srgbClr val="000000"/>
          </a:solidFill>
          <a:latin typeface="+mn-lt"/>
          <a:ea typeface="Geneva" charset="-128"/>
          <a:cs typeface="Geneva" charset="-128"/>
        </a:defRPr>
      </a:lvl1pPr>
      <a:lvl2pPr marL="541338" indent="-273050" algn="l" defTabSz="762000" rtl="0" eaLnBrk="0" fontAlgn="base" hangingPunct="0">
        <a:spcBef>
          <a:spcPct val="20000"/>
        </a:spcBef>
        <a:spcAft>
          <a:spcPct val="0"/>
        </a:spcAft>
        <a:buFont typeface="Arial" charset="0"/>
        <a:buChar char="-"/>
        <a:defRPr sz="2200" b="1">
          <a:solidFill>
            <a:srgbClr val="000000"/>
          </a:solidFill>
          <a:latin typeface="+mn-lt"/>
          <a:ea typeface="Geneva" charset="-128"/>
        </a:defRPr>
      </a:lvl2pPr>
      <a:lvl3pPr marL="993775" indent="-273050" algn="l" defTabSz="762000" rtl="0" eaLnBrk="0" fontAlgn="base" hangingPunct="0">
        <a:spcBef>
          <a:spcPct val="20000"/>
        </a:spcBef>
        <a:spcAft>
          <a:spcPct val="0"/>
        </a:spcAft>
        <a:buSzPct val="100000"/>
        <a:buFont typeface="Arial" charset="0"/>
        <a:buChar char="-"/>
        <a:defRPr sz="2200">
          <a:solidFill>
            <a:schemeClr val="tx1"/>
          </a:solidFill>
          <a:latin typeface="+mn-lt"/>
          <a:ea typeface="Geneva" charset="-128"/>
        </a:defRPr>
      </a:lvl3pPr>
      <a:lvl4pPr marL="1600200" indent="-228600" algn="l" defTabSz="762000" rtl="0" eaLnBrk="0" fontAlgn="base" hangingPunct="0">
        <a:spcBef>
          <a:spcPct val="20000"/>
        </a:spcBef>
        <a:spcAft>
          <a:spcPct val="0"/>
        </a:spcAft>
        <a:buSzPct val="100000"/>
        <a:buChar char="–"/>
        <a:defRPr sz="2000">
          <a:solidFill>
            <a:schemeClr val="tx1"/>
          </a:solidFill>
          <a:latin typeface="+mn-lt"/>
          <a:ea typeface="Geneva" charset="-128"/>
        </a:defRPr>
      </a:lvl4pPr>
      <a:lvl5pPr marL="2057400" indent="-228600" algn="l" defTabSz="762000" rtl="0" eaLnBrk="0" fontAlgn="base" hangingPunct="0">
        <a:spcBef>
          <a:spcPct val="20000"/>
        </a:spcBef>
        <a:spcAft>
          <a:spcPct val="0"/>
        </a:spcAft>
        <a:buSzPct val="100000"/>
        <a:buChar char="»"/>
        <a:defRPr sz="2000">
          <a:solidFill>
            <a:schemeClr val="tx1"/>
          </a:solidFill>
          <a:latin typeface="+mn-lt"/>
          <a:ea typeface="Geneva" charset="-128"/>
        </a:defRPr>
      </a:lvl5pPr>
      <a:lvl6pPr marL="2514600" indent="-228600" algn="l" defTabSz="762000" rtl="0" eaLnBrk="0" fontAlgn="base" hangingPunct="0">
        <a:spcBef>
          <a:spcPct val="20000"/>
        </a:spcBef>
        <a:spcAft>
          <a:spcPct val="0"/>
        </a:spcAft>
        <a:buSzPct val="100000"/>
        <a:buChar char="»"/>
        <a:defRPr sz="2000">
          <a:solidFill>
            <a:schemeClr val="tx1"/>
          </a:solidFill>
          <a:latin typeface="+mn-lt"/>
          <a:ea typeface="Geneva" charset="-128"/>
        </a:defRPr>
      </a:lvl6pPr>
      <a:lvl7pPr marL="2971800" indent="-228600" algn="l" defTabSz="762000" rtl="0" eaLnBrk="0" fontAlgn="base" hangingPunct="0">
        <a:spcBef>
          <a:spcPct val="20000"/>
        </a:spcBef>
        <a:spcAft>
          <a:spcPct val="0"/>
        </a:spcAft>
        <a:buSzPct val="100000"/>
        <a:buChar char="»"/>
        <a:defRPr sz="2000">
          <a:solidFill>
            <a:schemeClr val="tx1"/>
          </a:solidFill>
          <a:latin typeface="+mn-lt"/>
          <a:ea typeface="Geneva" charset="-128"/>
        </a:defRPr>
      </a:lvl7pPr>
      <a:lvl8pPr marL="3429000" indent="-228600" algn="l" defTabSz="762000" rtl="0" eaLnBrk="0" fontAlgn="base" hangingPunct="0">
        <a:spcBef>
          <a:spcPct val="20000"/>
        </a:spcBef>
        <a:spcAft>
          <a:spcPct val="0"/>
        </a:spcAft>
        <a:buSzPct val="100000"/>
        <a:buChar char="»"/>
        <a:defRPr sz="2000">
          <a:solidFill>
            <a:schemeClr val="tx1"/>
          </a:solidFill>
          <a:latin typeface="+mn-lt"/>
          <a:ea typeface="Geneva" charset="-128"/>
        </a:defRPr>
      </a:lvl8pPr>
      <a:lvl9pPr marL="3886200" indent="-228600" algn="l" defTabSz="762000" rtl="0" eaLnBrk="0" fontAlgn="base" hangingPunct="0">
        <a:spcBef>
          <a:spcPct val="20000"/>
        </a:spcBef>
        <a:spcAft>
          <a:spcPct val="0"/>
        </a:spcAft>
        <a:buSzPct val="100000"/>
        <a:buChar char="»"/>
        <a:defRPr sz="2000">
          <a:solidFill>
            <a:schemeClr val="tx1"/>
          </a:solidFill>
          <a:latin typeface="+mn-lt"/>
          <a:ea typeface="Geneva"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ctrTitle"/>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bIns="45720" numCol="1" anchorCtr="0" compatLnSpc="1">
            <a:prstTxWarp prst="textNoShape">
              <a:avLst/>
            </a:prstTxWarp>
          </a:bodyPr>
          <a:lstStyle/>
          <a:p>
            <a:r>
              <a:rPr lang="en-US"/>
              <a:t>IEO </a:t>
            </a:r>
            <a:r>
              <a:rPr lang="en-US" dirty="0"/>
              <a:t>– week 4</a:t>
            </a:r>
          </a:p>
        </p:txBody>
      </p:sp>
      <p:sp>
        <p:nvSpPr>
          <p:cNvPr id="2" name="Ondertitel 1"/>
          <p:cNvSpPr>
            <a:spLocks noGrp="1"/>
          </p:cNvSpPr>
          <p:nvPr>
            <p:ph type="subTitle" idx="1"/>
          </p:nvPr>
        </p:nvSpPr>
        <p:spPr/>
        <p:txBody>
          <a:bodyPr/>
          <a:lstStyle/>
          <a:p>
            <a:endParaRPr lang="nl-NL" dirty="0"/>
          </a:p>
          <a:p>
            <a:endParaRPr lang="nl-NL"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p:txBody>
          <a:bodyPr/>
          <a:lstStyle/>
          <a:p>
            <a:pPr eaLnBrk="1" hangingPunct="1"/>
            <a:r>
              <a:rPr lang="nl-NL" altLang="nl-NL" dirty="0">
                <a:ea typeface="ＭＳ Ｐゴシック" pitchFamily="34" charset="-128"/>
              </a:rPr>
              <a:t>OS - </a:t>
            </a:r>
            <a:r>
              <a:rPr lang="nl-NL" altLang="nl-NL" dirty="0" err="1">
                <a:ea typeface="ＭＳ Ｐゴシック" pitchFamily="34" charset="-128"/>
              </a:rPr>
              <a:t>Tasks</a:t>
            </a:r>
            <a:endParaRPr lang="en-US" altLang="nl-NL" dirty="0">
              <a:ea typeface="ＭＳ Ｐゴシック" pitchFamily="34" charset="-128"/>
            </a:endParaRPr>
          </a:p>
        </p:txBody>
      </p:sp>
      <p:sp>
        <p:nvSpPr>
          <p:cNvPr id="56322" name="Rectangle 3"/>
          <p:cNvSpPr>
            <a:spLocks noGrp="1" noChangeArrowheads="1"/>
          </p:cNvSpPr>
          <p:nvPr>
            <p:ph type="body" idx="1"/>
          </p:nvPr>
        </p:nvSpPr>
        <p:spPr/>
        <p:txBody>
          <a:bodyPr/>
          <a:lstStyle/>
          <a:p>
            <a:pPr eaLnBrk="1" hangingPunct="1"/>
            <a:r>
              <a:rPr lang="nl-NL" altLang="nl-NL" dirty="0" err="1">
                <a:ea typeface="ＭＳ Ｐゴシック" pitchFamily="34" charset="-128"/>
              </a:rPr>
              <a:t>What</a:t>
            </a:r>
            <a:r>
              <a:rPr lang="nl-NL" altLang="nl-NL" dirty="0">
                <a:ea typeface="ＭＳ Ｐゴシック" pitchFamily="34" charset="-128"/>
              </a:rPr>
              <a:t> does </a:t>
            </a:r>
            <a:r>
              <a:rPr lang="nl-NL" altLang="nl-NL" dirty="0" err="1">
                <a:ea typeface="ＭＳ Ｐゴシック" pitchFamily="34" charset="-128"/>
              </a:rPr>
              <a:t>the</a:t>
            </a:r>
            <a:r>
              <a:rPr lang="nl-NL" altLang="nl-NL" dirty="0">
                <a:ea typeface="ＭＳ Ｐゴシック" pitchFamily="34" charset="-128"/>
              </a:rPr>
              <a:t> OS do?</a:t>
            </a:r>
          </a:p>
          <a:p>
            <a:pPr lvl="1" eaLnBrk="1" hangingPunct="1"/>
            <a:r>
              <a:rPr lang="nl-NL" altLang="nl-NL" b="0" dirty="0" err="1">
                <a:solidFill>
                  <a:schemeClr val="bg1">
                    <a:lumMod val="50000"/>
                  </a:schemeClr>
                </a:solidFill>
              </a:rPr>
              <a:t>Interrupt</a:t>
            </a:r>
            <a:r>
              <a:rPr lang="nl-NL" altLang="nl-NL" b="0" dirty="0">
                <a:solidFill>
                  <a:schemeClr val="bg1">
                    <a:lumMod val="50000"/>
                  </a:schemeClr>
                </a:solidFill>
              </a:rPr>
              <a:t> handling</a:t>
            </a:r>
          </a:p>
          <a:p>
            <a:pPr lvl="1" eaLnBrk="1" hangingPunct="1"/>
            <a:r>
              <a:rPr lang="nl-NL" altLang="nl-NL" b="0" dirty="0">
                <a:solidFill>
                  <a:schemeClr val="bg1">
                    <a:lumMod val="50000"/>
                  </a:schemeClr>
                </a:solidFill>
              </a:rPr>
              <a:t>File management</a:t>
            </a:r>
          </a:p>
          <a:p>
            <a:pPr lvl="1" eaLnBrk="1" hangingPunct="1"/>
            <a:r>
              <a:rPr lang="nl-NL" altLang="nl-NL" dirty="0"/>
              <a:t>Proces management</a:t>
            </a:r>
          </a:p>
          <a:p>
            <a:pPr lvl="1" eaLnBrk="1" hangingPunct="1"/>
            <a:r>
              <a:rPr lang="nl-NL" altLang="nl-NL" dirty="0"/>
              <a:t>Memory management</a:t>
            </a:r>
          </a:p>
          <a:p>
            <a:pPr lvl="1" eaLnBrk="1" hangingPunct="1"/>
            <a:r>
              <a:rPr lang="en-US" altLang="nl-NL" dirty="0">
                <a:solidFill>
                  <a:srgbClr val="191919"/>
                </a:solidFill>
              </a:rPr>
              <a:t>Resource management</a:t>
            </a:r>
          </a:p>
          <a:p>
            <a:pPr lvl="1" eaLnBrk="1" hangingPunct="1"/>
            <a:r>
              <a:rPr lang="nl-NL" altLang="nl-NL" dirty="0"/>
              <a:t>I/O management</a:t>
            </a:r>
            <a:endParaRPr lang="nl-NL" altLang="nl-NL" dirty="0">
              <a:solidFill>
                <a:srgbClr val="191919"/>
              </a:solidFill>
            </a:endParaRPr>
          </a:p>
        </p:txBody>
      </p:sp>
      <p:sp>
        <p:nvSpPr>
          <p:cNvPr id="56323" name="Slide Number Placeholder 3"/>
          <p:cNvSpPr>
            <a:spLocks noGrp="1"/>
          </p:cNvSpPr>
          <p:nvPr>
            <p:ph type="sldNum" sz="quarter" idx="4294967295"/>
          </p:nvPr>
        </p:nvSpPr>
        <p:spPr bwMode="auto">
          <a:xfrm>
            <a:off x="6553200" y="6356350"/>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18B34EDF-BDC3-4E4A-95C5-B9BABCB94CD8}" type="slidenum">
              <a:rPr lang="nl-NL" altLang="nl-NL" sz="1200">
                <a:solidFill>
                  <a:srgbClr val="898989"/>
                </a:solidFill>
              </a:rPr>
              <a:pPr eaLnBrk="1" hangingPunct="1"/>
              <a:t>10</a:t>
            </a:fld>
            <a:endParaRPr lang="nl-NL" altLang="nl-NL" sz="1200">
              <a:solidFill>
                <a:srgbClr val="898989"/>
              </a:solidFill>
            </a:endParaRPr>
          </a:p>
        </p:txBody>
      </p:sp>
      <p:sp>
        <p:nvSpPr>
          <p:cNvPr id="2" name="Rechteraccolade 1"/>
          <p:cNvSpPr/>
          <p:nvPr/>
        </p:nvSpPr>
        <p:spPr bwMode="auto">
          <a:xfrm>
            <a:off x="3707904" y="3140968"/>
            <a:ext cx="936104" cy="1584176"/>
          </a:xfrm>
          <a:prstGeom prst="rightBrace">
            <a:avLst/>
          </a:prstGeom>
          <a:no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Fontys Frutiger" pitchFamily="2" charset="0"/>
            </a:endParaRPr>
          </a:p>
        </p:txBody>
      </p:sp>
      <p:sp>
        <p:nvSpPr>
          <p:cNvPr id="3" name="Tekstvak 2"/>
          <p:cNvSpPr txBox="1"/>
          <p:nvPr/>
        </p:nvSpPr>
        <p:spPr bwMode="auto">
          <a:xfrm>
            <a:off x="4788024" y="3704456"/>
            <a:ext cx="2232248" cy="457200"/>
          </a:xfrm>
          <a:prstGeom prst="rect">
            <a:avLst/>
          </a:prstGeom>
          <a:noFill/>
          <a:ln w="12700">
            <a:noFill/>
            <a:miter lim="800000"/>
            <a:headEnd/>
            <a:tailEnd/>
          </a:ln>
        </p:spPr>
        <p:txBody>
          <a:bodyPr vert="horz" wrap="non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800" b="0" i="0" u="none" strike="noStrike" kern="0" cap="none" spc="0" normalizeH="0" baseline="0" noProof="0" dirty="0">
                <a:ln>
                  <a:noFill/>
                </a:ln>
                <a:solidFill>
                  <a:srgbClr val="191919"/>
                </a:solidFill>
                <a:effectLst/>
                <a:uLnTx/>
                <a:uFillTx/>
                <a:latin typeface="+mj-lt"/>
                <a:ea typeface="Geneva" charset="-128"/>
                <a:cs typeface="Geneva" charset="-128"/>
              </a:rPr>
              <a:t>In </a:t>
            </a:r>
            <a:r>
              <a:rPr kumimoji="0" lang="nl-NL" sz="2800" b="0" i="0" u="none" strike="noStrike" kern="0" cap="none" spc="0" normalizeH="0" baseline="0" noProof="0" dirty="0" err="1">
                <a:ln>
                  <a:noFill/>
                </a:ln>
                <a:solidFill>
                  <a:srgbClr val="191919"/>
                </a:solidFill>
                <a:effectLst/>
                <a:uLnTx/>
                <a:uFillTx/>
                <a:latin typeface="+mj-lt"/>
                <a:ea typeface="Geneva" charset="-128"/>
                <a:cs typeface="Geneva" charset="-128"/>
              </a:rPr>
              <a:t>depth</a:t>
            </a:r>
            <a:r>
              <a:rPr kumimoji="0" lang="nl-NL" sz="2800" b="0" i="0" u="none" strike="noStrike" kern="0" cap="none" spc="0" normalizeH="0" baseline="0" noProof="0" dirty="0">
                <a:ln>
                  <a:noFill/>
                </a:ln>
                <a:solidFill>
                  <a:srgbClr val="191919"/>
                </a:solidFill>
                <a:effectLst/>
                <a:uLnTx/>
                <a:uFillTx/>
                <a:latin typeface="+mj-lt"/>
                <a:ea typeface="Geneva" charset="-128"/>
                <a:cs typeface="Geneva" charset="-128"/>
              </a:rPr>
              <a:t> look</a:t>
            </a:r>
          </a:p>
        </p:txBody>
      </p:sp>
    </p:spTree>
    <p:extLst>
      <p:ext uri="{BB962C8B-B14F-4D97-AF65-F5344CB8AC3E}">
        <p14:creationId xmlns:p14="http://schemas.microsoft.com/office/powerpoint/2010/main" val="3794693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p:txBody>
          <a:bodyPr/>
          <a:lstStyle/>
          <a:p>
            <a:r>
              <a:rPr lang="nl-NL" dirty="0" err="1"/>
              <a:t>What</a:t>
            </a:r>
            <a:r>
              <a:rPr lang="nl-NL" dirty="0"/>
              <a:t> </a:t>
            </a:r>
            <a:r>
              <a:rPr lang="nl-NL" dirty="0" err="1"/>
              <a:t>happens</a:t>
            </a:r>
            <a:r>
              <a:rPr lang="nl-NL" dirty="0"/>
              <a:t> </a:t>
            </a:r>
            <a:r>
              <a:rPr lang="nl-NL" dirty="0" err="1"/>
              <a:t>when</a:t>
            </a:r>
            <a:r>
              <a:rPr lang="nl-NL" dirty="0"/>
              <a:t> we have multiple </a:t>
            </a:r>
            <a:r>
              <a:rPr lang="nl-NL" dirty="0" err="1"/>
              <a:t>applications</a:t>
            </a:r>
            <a:r>
              <a:rPr lang="nl-NL" dirty="0"/>
              <a:t> running?</a:t>
            </a:r>
          </a:p>
        </p:txBody>
      </p:sp>
      <p:sp>
        <p:nvSpPr>
          <p:cNvPr id="5" name="Ondertitel 4"/>
          <p:cNvSpPr>
            <a:spLocks noGrp="1"/>
          </p:cNvSpPr>
          <p:nvPr>
            <p:ph type="subTitle" idx="1"/>
          </p:nvPr>
        </p:nvSpPr>
        <p:spPr/>
        <p:txBody>
          <a:bodyPr/>
          <a:lstStyle/>
          <a:p>
            <a:r>
              <a:rPr lang="nl-NL" dirty="0" err="1"/>
              <a:t>Process</a:t>
            </a:r>
            <a:r>
              <a:rPr lang="nl-NL" dirty="0"/>
              <a:t> management</a:t>
            </a:r>
          </a:p>
        </p:txBody>
      </p:sp>
    </p:spTree>
    <p:extLst>
      <p:ext uri="{BB962C8B-B14F-4D97-AF65-F5344CB8AC3E}">
        <p14:creationId xmlns:p14="http://schemas.microsoft.com/office/powerpoint/2010/main" val="26420393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Starting</a:t>
            </a:r>
            <a:r>
              <a:rPr lang="nl-NL" dirty="0"/>
              <a:t> </a:t>
            </a:r>
            <a:r>
              <a:rPr lang="nl-NL" dirty="0" err="1"/>
              <a:t>an</a:t>
            </a:r>
            <a:r>
              <a:rPr lang="nl-NL" dirty="0"/>
              <a:t> </a:t>
            </a:r>
            <a:r>
              <a:rPr lang="nl-NL" dirty="0" err="1"/>
              <a:t>application</a:t>
            </a:r>
            <a:endParaRPr lang="nl-NL" dirty="0"/>
          </a:p>
        </p:txBody>
      </p:sp>
      <p:sp>
        <p:nvSpPr>
          <p:cNvPr id="3" name="Tijdelijke aanduiding voor inhoud 2"/>
          <p:cNvSpPr>
            <a:spLocks noGrp="1"/>
          </p:cNvSpPr>
          <p:nvPr>
            <p:ph idx="1"/>
          </p:nvPr>
        </p:nvSpPr>
        <p:spPr>
          <a:xfrm>
            <a:off x="457200" y="3501008"/>
            <a:ext cx="7086600" cy="2944242"/>
          </a:xfrm>
        </p:spPr>
        <p:txBody>
          <a:bodyPr/>
          <a:lstStyle/>
          <a:p>
            <a:pPr algn="ctr"/>
            <a:r>
              <a:rPr lang="nl-NL" b="1" dirty="0" err="1"/>
              <a:t>What</a:t>
            </a:r>
            <a:r>
              <a:rPr lang="nl-NL" b="1" dirty="0"/>
              <a:t> is </a:t>
            </a:r>
            <a:r>
              <a:rPr lang="nl-NL" b="1" dirty="0" err="1"/>
              <a:t>actually</a:t>
            </a:r>
            <a:r>
              <a:rPr lang="nl-NL" b="1" dirty="0"/>
              <a:t> happening?</a:t>
            </a:r>
          </a:p>
        </p:txBody>
      </p:sp>
      <p:sp>
        <p:nvSpPr>
          <p:cNvPr id="5" name="Rechthoek 4"/>
          <p:cNvSpPr/>
          <p:nvPr/>
        </p:nvSpPr>
        <p:spPr bwMode="auto">
          <a:xfrm>
            <a:off x="1002526" y="4221088"/>
            <a:ext cx="3096344" cy="646980"/>
          </a:xfrm>
          <a:prstGeom prst="rect">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800" b="0" i="0" u="none" strike="noStrike" cap="none" normalizeH="0" baseline="0" dirty="0">
                <a:ln>
                  <a:noFill/>
                </a:ln>
                <a:solidFill>
                  <a:schemeClr val="tx1"/>
                </a:solidFill>
                <a:effectLst/>
                <a:latin typeface="Fontys Frutiger" pitchFamily="2" charset="0"/>
              </a:rPr>
              <a:t>Start </a:t>
            </a:r>
            <a:r>
              <a:rPr kumimoji="0" lang="nl-NL" sz="1800" b="0" i="0" u="none" strike="noStrike" cap="none" normalizeH="0" baseline="0" dirty="0" err="1">
                <a:ln>
                  <a:noFill/>
                </a:ln>
                <a:solidFill>
                  <a:schemeClr val="tx1"/>
                </a:solidFill>
                <a:effectLst/>
                <a:latin typeface="Fontys Frutiger" pitchFamily="2" charset="0"/>
              </a:rPr>
              <a:t>application</a:t>
            </a:r>
            <a:r>
              <a:rPr kumimoji="0" lang="nl-NL" sz="1800" b="0" i="0" u="none" strike="noStrike" cap="none" normalizeH="0" baseline="0" dirty="0">
                <a:ln>
                  <a:noFill/>
                </a:ln>
                <a:solidFill>
                  <a:schemeClr val="tx1"/>
                </a:solidFill>
                <a:effectLst/>
                <a:latin typeface="Fontys Frutiger" pitchFamily="2" charset="0"/>
              </a:rPr>
              <a:t> </a:t>
            </a:r>
          </a:p>
          <a:p>
            <a:pPr marL="0" marR="0" indent="0" algn="ctr" defTabSz="914400" rtl="0" eaLnBrk="0" fontAlgn="base" latinLnBrk="0" hangingPunct="0">
              <a:lnSpc>
                <a:spcPct val="100000"/>
              </a:lnSpc>
              <a:spcBef>
                <a:spcPct val="0"/>
              </a:spcBef>
              <a:spcAft>
                <a:spcPct val="0"/>
              </a:spcAft>
              <a:buClrTx/>
              <a:buSzTx/>
              <a:buFontTx/>
              <a:buNone/>
              <a:tabLst/>
            </a:pPr>
            <a:r>
              <a:rPr kumimoji="0" lang="nl-NL" sz="1800" b="0" i="0" u="none" strike="noStrike" cap="none" normalizeH="0" baseline="0" dirty="0">
                <a:ln>
                  <a:noFill/>
                </a:ln>
                <a:solidFill>
                  <a:schemeClr val="tx1"/>
                </a:solidFill>
                <a:effectLst/>
                <a:latin typeface="Fontys Frutiger" pitchFamily="2" charset="0"/>
              </a:rPr>
              <a:t>(double click </a:t>
            </a:r>
            <a:r>
              <a:rPr kumimoji="0" lang="nl-NL" sz="1800" b="0" i="0" u="none" strike="noStrike" cap="none" normalizeH="0" baseline="0" dirty="0" err="1">
                <a:ln>
                  <a:noFill/>
                </a:ln>
                <a:solidFill>
                  <a:schemeClr val="tx1"/>
                </a:solidFill>
                <a:effectLst/>
                <a:latin typeface="Fontys Frutiger" pitchFamily="2" charset="0"/>
              </a:rPr>
              <a:t>shortcut</a:t>
            </a:r>
            <a:r>
              <a:rPr kumimoji="0" lang="nl-NL" sz="1800" b="0" i="0" u="none" strike="noStrike" cap="none" normalizeH="0" baseline="0" dirty="0">
                <a:ln>
                  <a:noFill/>
                </a:ln>
                <a:solidFill>
                  <a:schemeClr val="tx1"/>
                </a:solidFill>
                <a:effectLst/>
                <a:latin typeface="Fontys Frutiger" pitchFamily="2" charset="0"/>
              </a:rPr>
              <a:t>)</a:t>
            </a:r>
            <a:endParaRPr kumimoji="0" lang="nl-NL" sz="2000" b="0" i="0" u="none" strike="noStrike" cap="none" normalizeH="0" baseline="0" dirty="0">
              <a:ln>
                <a:noFill/>
              </a:ln>
              <a:solidFill>
                <a:schemeClr val="tx1"/>
              </a:solidFill>
              <a:effectLst/>
              <a:latin typeface="Fontys Frutiger" pitchFamily="2" charset="0"/>
            </a:endParaRPr>
          </a:p>
        </p:txBody>
      </p:sp>
      <p:sp>
        <p:nvSpPr>
          <p:cNvPr id="6" name="Tekstvak 5"/>
          <p:cNvSpPr txBox="1"/>
          <p:nvPr/>
        </p:nvSpPr>
        <p:spPr bwMode="auto">
          <a:xfrm>
            <a:off x="1002526" y="5171552"/>
            <a:ext cx="3096344" cy="374400"/>
          </a:xfrm>
          <a:prstGeom prst="rect">
            <a:avLst/>
          </a:prstGeom>
          <a:solidFill>
            <a:schemeClr val="tx1">
              <a:lumMod val="25000"/>
              <a:lumOff val="75000"/>
            </a:schemeClr>
          </a:solidFill>
          <a:ln w="12700">
            <a:solidFill>
              <a:srgbClr val="000000"/>
            </a:solidFill>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0" i="0" u="none" strike="noStrike" kern="0" cap="none" spc="0" normalizeH="0" baseline="0" noProof="0" dirty="0">
                <a:ln>
                  <a:noFill/>
                </a:ln>
                <a:solidFill>
                  <a:srgbClr val="000000"/>
                </a:solidFill>
                <a:effectLst/>
                <a:uLnTx/>
                <a:uFillTx/>
                <a:latin typeface="+mj-lt"/>
                <a:ea typeface="Geneva" charset="-128"/>
                <a:cs typeface="Geneva" charset="-128"/>
              </a:rPr>
              <a:t>OS</a:t>
            </a:r>
          </a:p>
        </p:txBody>
      </p:sp>
      <p:cxnSp>
        <p:nvCxnSpPr>
          <p:cNvPr id="7" name="Rechte verbindingslijn met pijl 6"/>
          <p:cNvCxnSpPr>
            <a:stCxn id="5" idx="2"/>
            <a:endCxn id="6" idx="0"/>
          </p:cNvCxnSpPr>
          <p:nvPr/>
        </p:nvCxnSpPr>
        <p:spPr bwMode="auto">
          <a:xfrm>
            <a:off x="2550698" y="4868068"/>
            <a:ext cx="0" cy="303484"/>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sp>
        <p:nvSpPr>
          <p:cNvPr id="12" name="Rechthoek 11"/>
          <p:cNvSpPr/>
          <p:nvPr/>
        </p:nvSpPr>
        <p:spPr bwMode="auto">
          <a:xfrm>
            <a:off x="4572000" y="5171552"/>
            <a:ext cx="3096344" cy="374400"/>
          </a:xfrm>
          <a:prstGeom prst="rect">
            <a:avLst/>
          </a:prstGeom>
          <a:solidFill>
            <a:schemeClr val="accent1">
              <a:lumMod val="40000"/>
              <a:lumOff val="6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000" b="0" i="0" u="none" strike="noStrike" cap="none" normalizeH="0" baseline="0" dirty="0" err="1">
                <a:ln>
                  <a:noFill/>
                </a:ln>
                <a:solidFill>
                  <a:schemeClr val="tx1"/>
                </a:solidFill>
                <a:effectLst/>
                <a:latin typeface="Fontys Frutiger" pitchFamily="2" charset="0"/>
              </a:rPr>
              <a:t>Process</a:t>
            </a:r>
            <a:endParaRPr kumimoji="0" lang="nl-NL" sz="2000" b="0" i="0" u="none" strike="noStrike" cap="none" normalizeH="0" baseline="0" dirty="0">
              <a:ln>
                <a:noFill/>
              </a:ln>
              <a:solidFill>
                <a:schemeClr val="tx1"/>
              </a:solidFill>
              <a:effectLst/>
              <a:latin typeface="Fontys Frutiger" pitchFamily="2" charset="0"/>
            </a:endParaRPr>
          </a:p>
        </p:txBody>
      </p:sp>
      <p:sp>
        <p:nvSpPr>
          <p:cNvPr id="13" name="Rechthoek 12"/>
          <p:cNvSpPr/>
          <p:nvPr/>
        </p:nvSpPr>
        <p:spPr bwMode="auto">
          <a:xfrm>
            <a:off x="4572000" y="5812540"/>
            <a:ext cx="3096344" cy="374400"/>
          </a:xfrm>
          <a:prstGeom prst="rect">
            <a:avLst/>
          </a:prstGeom>
          <a:solidFill>
            <a:schemeClr val="accent1">
              <a:lumMod val="20000"/>
              <a:lumOff val="80000"/>
            </a:schemeClr>
          </a:solidFill>
          <a:ln w="12700"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000" b="0" i="0" u="none" strike="noStrike" cap="none" normalizeH="0" baseline="0" dirty="0">
                <a:ln>
                  <a:noFill/>
                </a:ln>
                <a:solidFill>
                  <a:schemeClr val="tx1"/>
                </a:solidFill>
                <a:effectLst/>
                <a:latin typeface="Fontys Frutiger" pitchFamily="2" charset="0"/>
              </a:rPr>
              <a:t>Thread(s)</a:t>
            </a:r>
          </a:p>
        </p:txBody>
      </p:sp>
      <p:cxnSp>
        <p:nvCxnSpPr>
          <p:cNvPr id="16" name="Rechte verbindingslijn met pijl 15"/>
          <p:cNvCxnSpPr>
            <a:stCxn id="6" idx="3"/>
            <a:endCxn id="12" idx="1"/>
          </p:cNvCxnSpPr>
          <p:nvPr/>
        </p:nvCxnSpPr>
        <p:spPr bwMode="auto">
          <a:xfrm>
            <a:off x="4098870" y="5358752"/>
            <a:ext cx="473130" cy="0"/>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cxnSp>
        <p:nvCxnSpPr>
          <p:cNvPr id="20" name="Rechte verbindingslijn met pijl 19"/>
          <p:cNvCxnSpPr>
            <a:stCxn id="12" idx="2"/>
            <a:endCxn id="13" idx="0"/>
          </p:cNvCxnSpPr>
          <p:nvPr/>
        </p:nvCxnSpPr>
        <p:spPr bwMode="auto">
          <a:xfrm>
            <a:off x="6120172" y="5545952"/>
            <a:ext cx="0" cy="266588"/>
          </a:xfrm>
          <a:prstGeom prst="straightConnector1">
            <a:avLst/>
          </a:prstGeom>
          <a:solidFill>
            <a:schemeClr val="accent1"/>
          </a:solidFill>
          <a:ln w="28575" cap="flat" cmpd="sng" algn="ctr">
            <a:solidFill>
              <a:schemeClr val="tx1"/>
            </a:solidFill>
            <a:prstDash val="dash"/>
            <a:round/>
            <a:headEnd type="none" w="med" len="med"/>
            <a:tailEnd type="arrow"/>
          </a:ln>
          <a:effectLst/>
        </p:spPr>
      </p:cxn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3475" t="51638" r="82694" b="38855"/>
          <a:stretch/>
        </p:blipFill>
        <p:spPr bwMode="auto">
          <a:xfrm>
            <a:off x="583587" y="1772816"/>
            <a:ext cx="1199071" cy="1086515"/>
          </a:xfrm>
          <a:prstGeom prst="rect">
            <a:avLst/>
          </a:prstGeom>
          <a:noFill/>
          <a:ln w="9525">
            <a:solidFill>
              <a:srgbClr val="000000"/>
            </a:solidFill>
            <a:miter lim="800000"/>
            <a:headEnd/>
            <a:tailEnd/>
          </a:ln>
          <a:extLst>
            <a:ext uri="{909E8E84-426E-40DD-AFC4-6F175D3DCCD1}">
              <a14:hiddenFill xmlns:a14="http://schemas.microsoft.com/office/drawing/2010/main">
                <a:solidFill>
                  <a:schemeClr val="accent1"/>
                </a:solidFill>
              </a14:hiddenFill>
            </a:ext>
          </a:extLst>
        </p:spPr>
      </p:pic>
      <p:pic>
        <p:nvPicPr>
          <p:cNvPr id="42"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r="41732" b="3445"/>
          <a:stretch/>
        </p:blipFill>
        <p:spPr bwMode="auto">
          <a:xfrm>
            <a:off x="3707904" y="1268760"/>
            <a:ext cx="3461317" cy="20946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3" name="Rechte verbindingslijn met pijl 42"/>
          <p:cNvCxnSpPr>
            <a:stCxn id="1026" idx="3"/>
            <a:endCxn id="42" idx="1"/>
          </p:cNvCxnSpPr>
          <p:nvPr/>
        </p:nvCxnSpPr>
        <p:spPr bwMode="auto">
          <a:xfrm>
            <a:off x="1782658" y="2316074"/>
            <a:ext cx="1925246" cy="0"/>
          </a:xfrm>
          <a:prstGeom prst="straightConnector1">
            <a:avLst/>
          </a:prstGeom>
          <a:solidFill>
            <a:schemeClr val="accent1"/>
          </a:solidFill>
          <a:ln w="38100" cap="flat" cmpd="sng" algn="ctr">
            <a:solidFill>
              <a:schemeClr val="tx1"/>
            </a:solidFill>
            <a:prstDash val="solid"/>
            <a:round/>
            <a:headEnd type="none" w="med" len="med"/>
            <a:tailEnd type="arrow"/>
          </a:ln>
          <a:effectLst/>
        </p:spPr>
      </p:cxnSp>
      <p:sp>
        <p:nvSpPr>
          <p:cNvPr id="59" name="Tekstvak 58"/>
          <p:cNvSpPr txBox="1"/>
          <p:nvPr/>
        </p:nvSpPr>
        <p:spPr bwMode="auto">
          <a:xfrm>
            <a:off x="2267744" y="1556792"/>
            <a:ext cx="914400" cy="914400"/>
          </a:xfrm>
          <a:prstGeom prst="rect">
            <a:avLst/>
          </a:prstGeom>
          <a:noFill/>
          <a:ln w="12700">
            <a:noFill/>
            <a:miter lim="800000"/>
            <a:headEnd/>
            <a:tailEnd/>
          </a:ln>
        </p:spPr>
        <p:txBody>
          <a:bodyPr vert="horz" wrap="non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5400" b="1" i="0" u="none" strike="noStrike" kern="0" cap="none" spc="0" normalizeH="0" baseline="0" noProof="0" dirty="0">
                <a:ln>
                  <a:noFill/>
                </a:ln>
                <a:solidFill>
                  <a:srgbClr val="191919"/>
                </a:solidFill>
                <a:effectLst/>
                <a:uLnTx/>
                <a:uFillTx/>
                <a:latin typeface="+mj-lt"/>
                <a:ea typeface="Geneva" charset="-128"/>
                <a:cs typeface="Geneva" charset="-128"/>
              </a:rPr>
              <a:t>?</a:t>
            </a:r>
          </a:p>
        </p:txBody>
      </p:sp>
    </p:spTree>
    <p:extLst>
      <p:ext uri="{BB962C8B-B14F-4D97-AF65-F5344CB8AC3E}">
        <p14:creationId xmlns:p14="http://schemas.microsoft.com/office/powerpoint/2010/main" val="1150011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2" grpId="0" animBg="1"/>
      <p:bldP spid="1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Processes</a:t>
            </a:r>
            <a:endParaRPr lang="nl-NL" dirty="0"/>
          </a:p>
        </p:txBody>
      </p:sp>
      <p:sp>
        <p:nvSpPr>
          <p:cNvPr id="3" name="Tijdelijke aanduiding voor inhoud 2"/>
          <p:cNvSpPr>
            <a:spLocks noGrp="1"/>
          </p:cNvSpPr>
          <p:nvPr>
            <p:ph idx="1"/>
          </p:nvPr>
        </p:nvSpPr>
        <p:spPr/>
        <p:txBody>
          <a:bodyPr/>
          <a:lstStyle/>
          <a:p>
            <a:pPr marL="0" indent="0" algn="ctr"/>
            <a:r>
              <a:rPr lang="nl-NL" b="1" dirty="0" err="1"/>
              <a:t>Process</a:t>
            </a:r>
            <a:r>
              <a:rPr lang="nl-NL" b="1" dirty="0"/>
              <a:t> </a:t>
            </a:r>
            <a:r>
              <a:rPr lang="nl-NL" b="1" dirty="0" err="1"/>
              <a:t>represents</a:t>
            </a:r>
            <a:r>
              <a:rPr lang="nl-NL" b="1" dirty="0"/>
              <a:t> </a:t>
            </a:r>
            <a:r>
              <a:rPr lang="nl-NL" b="1" dirty="0" err="1"/>
              <a:t>an</a:t>
            </a:r>
            <a:r>
              <a:rPr lang="nl-NL" b="1" dirty="0"/>
              <a:t> </a:t>
            </a:r>
            <a:r>
              <a:rPr lang="nl-NL" b="1" dirty="0" err="1"/>
              <a:t>application</a:t>
            </a:r>
            <a:endParaRPr lang="nl-NL" b="1" dirty="0"/>
          </a:p>
          <a:p>
            <a:pPr marL="0" indent="0"/>
            <a:endParaRPr lang="nl-NL" dirty="0"/>
          </a:p>
          <a:p>
            <a:pPr marL="0" indent="0"/>
            <a:r>
              <a:rPr lang="nl-NL" dirty="0"/>
              <a:t>Multiple </a:t>
            </a:r>
            <a:r>
              <a:rPr lang="nl-NL" dirty="0" err="1"/>
              <a:t>applications</a:t>
            </a:r>
            <a:r>
              <a:rPr lang="nl-NL" dirty="0"/>
              <a:t> </a:t>
            </a:r>
            <a:r>
              <a:rPr lang="nl-NL" dirty="0" err="1"/>
              <a:t>with</a:t>
            </a:r>
            <a:r>
              <a:rPr lang="nl-NL" dirty="0"/>
              <a:t> 1 CPU: </a:t>
            </a:r>
          </a:p>
          <a:p>
            <a:pPr marL="457200" indent="-457200">
              <a:buFont typeface="Arial" panose="020B0604020202020204" pitchFamily="34" charset="0"/>
              <a:buChar char="•"/>
            </a:pPr>
            <a:r>
              <a:rPr lang="nl-NL" sz="2400" dirty="0" err="1"/>
              <a:t>Playing</a:t>
            </a:r>
            <a:r>
              <a:rPr lang="nl-NL" sz="2400" dirty="0"/>
              <a:t> a game</a:t>
            </a:r>
          </a:p>
          <a:p>
            <a:pPr marL="457200" indent="-457200">
              <a:buFont typeface="Arial" panose="020B0604020202020204" pitchFamily="34" charset="0"/>
              <a:buChar char="•"/>
            </a:pPr>
            <a:r>
              <a:rPr lang="nl-NL" sz="2400" dirty="0" err="1"/>
              <a:t>Downloading</a:t>
            </a:r>
            <a:r>
              <a:rPr lang="nl-NL" sz="2400" dirty="0"/>
              <a:t> </a:t>
            </a:r>
            <a:r>
              <a:rPr lang="nl-NL" sz="2400" dirty="0" err="1"/>
              <a:t>legal</a:t>
            </a:r>
            <a:r>
              <a:rPr lang="nl-NL" sz="2400" dirty="0"/>
              <a:t> content (</a:t>
            </a:r>
            <a:r>
              <a:rPr lang="nl-NL" sz="2400" dirty="0" err="1"/>
              <a:t>BitTorrent</a:t>
            </a:r>
            <a:r>
              <a:rPr lang="nl-NL" sz="2400" dirty="0"/>
              <a:t>)</a:t>
            </a:r>
          </a:p>
          <a:p>
            <a:pPr marL="457200" indent="-457200">
              <a:buFont typeface="Arial" panose="020B0604020202020204" pitchFamily="34" charset="0"/>
              <a:buChar char="•"/>
            </a:pPr>
            <a:r>
              <a:rPr lang="nl-NL" sz="2400" dirty="0" err="1"/>
              <a:t>Listening</a:t>
            </a:r>
            <a:r>
              <a:rPr lang="nl-NL" sz="2400" dirty="0"/>
              <a:t> </a:t>
            </a:r>
            <a:r>
              <a:rPr lang="nl-NL" sz="2400" dirty="0" err="1"/>
              <a:t>to</a:t>
            </a:r>
            <a:r>
              <a:rPr lang="nl-NL" sz="2400" dirty="0"/>
              <a:t> </a:t>
            </a:r>
            <a:r>
              <a:rPr lang="nl-NL" sz="2400" dirty="0" err="1"/>
              <a:t>music</a:t>
            </a:r>
            <a:endParaRPr lang="nl-NL" sz="2400" dirty="0"/>
          </a:p>
          <a:p>
            <a:pPr marL="457200" indent="-457200">
              <a:buFont typeface="Arial" panose="020B0604020202020204" pitchFamily="34" charset="0"/>
              <a:buChar char="•"/>
            </a:pPr>
            <a:r>
              <a:rPr lang="nl-NL" sz="2400" dirty="0"/>
              <a:t>Voice chat</a:t>
            </a:r>
          </a:p>
          <a:p>
            <a:pPr marL="457200" indent="-457200">
              <a:buFont typeface="Arial" panose="020B0604020202020204" pitchFamily="34" charset="0"/>
              <a:buChar char="•"/>
            </a:pPr>
            <a:r>
              <a:rPr lang="nl-NL" sz="2400" dirty="0"/>
              <a:t>Etc.</a:t>
            </a:r>
          </a:p>
          <a:p>
            <a:pPr marL="0" indent="0"/>
            <a:r>
              <a:rPr lang="nl-NL" dirty="0"/>
              <a:t>How is </a:t>
            </a:r>
            <a:r>
              <a:rPr lang="nl-NL" dirty="0" err="1"/>
              <a:t>this</a:t>
            </a:r>
            <a:r>
              <a:rPr lang="nl-NL" dirty="0"/>
              <a:t> </a:t>
            </a:r>
            <a:r>
              <a:rPr lang="nl-NL" dirty="0" err="1"/>
              <a:t>possible</a:t>
            </a:r>
            <a:r>
              <a:rPr lang="nl-NL" dirty="0"/>
              <a:t>?</a:t>
            </a:r>
          </a:p>
          <a:p>
            <a:pPr marL="457200" indent="-457200">
              <a:buFont typeface="Arial" panose="020B0604020202020204" pitchFamily="34" charset="0"/>
              <a:buChar char="•"/>
            </a:pPr>
            <a:endParaRPr lang="nl-NL" dirty="0"/>
          </a:p>
        </p:txBody>
      </p:sp>
      <p:grpSp>
        <p:nvGrpSpPr>
          <p:cNvPr id="7" name="Groep 6"/>
          <p:cNvGrpSpPr/>
          <p:nvPr/>
        </p:nvGrpSpPr>
        <p:grpSpPr>
          <a:xfrm>
            <a:off x="4211960" y="4653136"/>
            <a:ext cx="4856133" cy="2130725"/>
            <a:chOff x="4283968" y="4727275"/>
            <a:chExt cx="4856133" cy="2130725"/>
          </a:xfrm>
        </p:grpSpPr>
        <p:pic>
          <p:nvPicPr>
            <p:cNvPr id="205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7319" r="22038" b="44491"/>
            <a:stretch/>
          </p:blipFill>
          <p:spPr bwMode="auto">
            <a:xfrm>
              <a:off x="4544040" y="4727275"/>
              <a:ext cx="4596061" cy="2130725"/>
            </a:xfrm>
            <a:prstGeom prst="rect">
              <a:avLst/>
            </a:prstGeom>
            <a:noFill/>
            <a:ln w="9525">
              <a:solidFill>
                <a:srgbClr val="000000"/>
              </a:solidFill>
              <a:miter lim="800000"/>
              <a:headEnd/>
              <a:tailEnd/>
            </a:ln>
            <a:extLst>
              <a:ext uri="{909E8E84-426E-40DD-AFC4-6F175D3DCCD1}">
                <a14:hiddenFill xmlns:a14="http://schemas.microsoft.com/office/drawing/2010/main">
                  <a:solidFill>
                    <a:schemeClr val="accent1"/>
                  </a:solidFill>
                </a14:hiddenFill>
              </a:ext>
            </a:extLst>
          </p:spPr>
        </p:pic>
        <p:cxnSp>
          <p:nvCxnSpPr>
            <p:cNvPr id="6" name="Rechte verbindingslijn met pijl 5"/>
            <p:cNvCxnSpPr/>
            <p:nvPr/>
          </p:nvCxnSpPr>
          <p:spPr bwMode="auto">
            <a:xfrm>
              <a:off x="4283968" y="5972213"/>
              <a:ext cx="504056" cy="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9" name="Rechte verbindingslijn met pijl 8"/>
            <p:cNvCxnSpPr/>
            <p:nvPr/>
          </p:nvCxnSpPr>
          <p:spPr bwMode="auto">
            <a:xfrm>
              <a:off x="4283968" y="6093296"/>
              <a:ext cx="504056" cy="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10" name="Rechte verbindingslijn met pijl 9"/>
            <p:cNvCxnSpPr/>
            <p:nvPr/>
          </p:nvCxnSpPr>
          <p:spPr bwMode="auto">
            <a:xfrm>
              <a:off x="4283968" y="6225502"/>
              <a:ext cx="504056" cy="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11" name="Rechte verbindingslijn met pijl 10"/>
            <p:cNvCxnSpPr/>
            <p:nvPr/>
          </p:nvCxnSpPr>
          <p:spPr bwMode="auto">
            <a:xfrm>
              <a:off x="4283968" y="6353230"/>
              <a:ext cx="504056" cy="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12" name="Rechte verbindingslijn met pijl 11"/>
            <p:cNvCxnSpPr/>
            <p:nvPr/>
          </p:nvCxnSpPr>
          <p:spPr bwMode="auto">
            <a:xfrm>
              <a:off x="4283968" y="5464706"/>
              <a:ext cx="504056" cy="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13" name="Rechte verbindingslijn met pijl 12"/>
            <p:cNvCxnSpPr/>
            <p:nvPr/>
          </p:nvCxnSpPr>
          <p:spPr bwMode="auto">
            <a:xfrm>
              <a:off x="4283968" y="5589240"/>
              <a:ext cx="504056" cy="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14" name="Rechte verbindingslijn met pijl 13"/>
            <p:cNvCxnSpPr/>
            <p:nvPr/>
          </p:nvCxnSpPr>
          <p:spPr bwMode="auto">
            <a:xfrm>
              <a:off x="4283968" y="5724427"/>
              <a:ext cx="504056" cy="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15" name="Rechte verbindingslijn met pijl 14"/>
            <p:cNvCxnSpPr/>
            <p:nvPr/>
          </p:nvCxnSpPr>
          <p:spPr bwMode="auto">
            <a:xfrm>
              <a:off x="4283968" y="5845134"/>
              <a:ext cx="504056" cy="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grpSp>
      <p:grpSp>
        <p:nvGrpSpPr>
          <p:cNvPr id="17" name="Group 2"/>
          <p:cNvGrpSpPr>
            <a:grpSpLocks/>
          </p:cNvGrpSpPr>
          <p:nvPr/>
        </p:nvGrpSpPr>
        <p:grpSpPr bwMode="auto">
          <a:xfrm>
            <a:off x="323528" y="188640"/>
            <a:ext cx="8569325" cy="2447925"/>
            <a:chOff x="113" y="2659"/>
            <a:chExt cx="5398" cy="1542"/>
          </a:xfrm>
          <a:solidFill>
            <a:schemeClr val="tx2">
              <a:lumMod val="10000"/>
              <a:lumOff val="90000"/>
            </a:schemeClr>
          </a:solidFill>
        </p:grpSpPr>
        <p:sp>
          <p:nvSpPr>
            <p:cNvPr id="18" name="AutoShape 3"/>
            <p:cNvSpPr>
              <a:spLocks noChangeArrowheads="1"/>
            </p:cNvSpPr>
            <p:nvPr/>
          </p:nvSpPr>
          <p:spPr bwMode="auto">
            <a:xfrm>
              <a:off x="113" y="2659"/>
              <a:ext cx="5398" cy="1542"/>
            </a:xfrm>
            <a:prstGeom prst="wedgeRoundRectCallout">
              <a:avLst>
                <a:gd name="adj1" fmla="val 24008"/>
                <a:gd name="adj2" fmla="val 58555"/>
                <a:gd name="adj3" fmla="val 16667"/>
              </a:avLst>
            </a:prstGeom>
            <a:grpFill/>
            <a:ln w="9525">
              <a:solidFill>
                <a:srgbClr val="000000"/>
              </a:solidFill>
              <a:miter lim="800000"/>
              <a:headEnd/>
              <a:tailEnd/>
            </a:ln>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dirty="0">
                  <a:latin typeface="Tahoma" pitchFamily="34" charset="0"/>
                </a:rPr>
                <a:t>Operating system </a:t>
              </a:r>
              <a:r>
                <a:rPr lang="nl-NL" altLang="nl-NL" sz="1800" dirty="0" err="1">
                  <a:latin typeface="Tahoma" pitchFamily="34" charset="0"/>
                </a:rPr>
                <a:t>enables</a:t>
              </a:r>
              <a:r>
                <a:rPr lang="nl-NL" altLang="nl-NL" sz="1800" dirty="0">
                  <a:latin typeface="Tahoma" pitchFamily="34" charset="0"/>
                </a:rPr>
                <a:t> </a:t>
              </a:r>
              <a:r>
                <a:rPr lang="nl-NL" altLang="nl-NL" sz="1800" dirty="0" err="1">
                  <a:latin typeface="Tahoma" pitchFamily="34" charset="0"/>
                </a:rPr>
                <a:t>this</a:t>
              </a:r>
              <a:r>
                <a:rPr lang="nl-NL" altLang="nl-NL" sz="1800" dirty="0">
                  <a:latin typeface="Tahoma" pitchFamily="34" charset="0"/>
                </a:rPr>
                <a:t> </a:t>
              </a:r>
              <a:r>
                <a:rPr lang="nl-NL" altLang="nl-NL" sz="1800" dirty="0" err="1">
                  <a:latin typeface="Tahoma" pitchFamily="34" charset="0"/>
                </a:rPr>
                <a:t>by</a:t>
              </a:r>
              <a:r>
                <a:rPr lang="nl-NL" altLang="nl-NL" sz="1800" dirty="0">
                  <a:latin typeface="Tahoma" pitchFamily="34" charset="0"/>
                </a:rPr>
                <a:t> </a:t>
              </a:r>
            </a:p>
            <a:p>
              <a:pPr algn="ctr"/>
              <a:r>
                <a:rPr lang="nl-NL" altLang="nl-NL" sz="1800" u="sng" dirty="0">
                  <a:latin typeface="Tahoma" pitchFamily="34" charset="0"/>
                </a:rPr>
                <a:t>Multi </a:t>
              </a:r>
              <a:r>
                <a:rPr lang="nl-NL" altLang="nl-NL" sz="1800" u="sng" dirty="0" err="1">
                  <a:latin typeface="Tahoma" pitchFamily="34" charset="0"/>
                </a:rPr>
                <a:t>tasking</a:t>
              </a:r>
              <a:r>
                <a:rPr lang="nl-NL" altLang="nl-NL" sz="1800" u="sng" dirty="0">
                  <a:latin typeface="Tahoma" pitchFamily="34" charset="0"/>
                </a:rPr>
                <a:t> / Time </a:t>
              </a:r>
              <a:r>
                <a:rPr lang="nl-NL" altLang="nl-NL" sz="1800" u="sng" dirty="0" err="1">
                  <a:latin typeface="Tahoma" pitchFamily="34" charset="0"/>
                </a:rPr>
                <a:t>sharing</a:t>
              </a:r>
              <a:r>
                <a:rPr lang="nl-NL" altLang="nl-NL" sz="1800" u="sng" dirty="0">
                  <a:latin typeface="Tahoma" pitchFamily="34" charset="0"/>
                </a:rPr>
                <a:t> / </a:t>
              </a:r>
              <a:r>
                <a:rPr lang="nl-NL" altLang="nl-NL" sz="1800" u="sng" dirty="0" err="1">
                  <a:latin typeface="Tahoma" pitchFamily="34" charset="0"/>
                </a:rPr>
                <a:t>Process</a:t>
              </a:r>
              <a:r>
                <a:rPr lang="nl-NL" altLang="nl-NL" sz="1800" u="sng" dirty="0">
                  <a:latin typeface="Tahoma" pitchFamily="34" charset="0"/>
                </a:rPr>
                <a:t> management</a:t>
              </a:r>
            </a:p>
            <a:p>
              <a:endParaRPr lang="nl-NL" altLang="nl-NL" sz="1800" dirty="0">
                <a:solidFill>
                  <a:schemeClr val="accent2"/>
                </a:solidFill>
                <a:latin typeface="Tahoma" pitchFamily="34" charset="0"/>
              </a:endParaRPr>
            </a:p>
            <a:p>
              <a:endParaRPr lang="nl-NL" altLang="nl-NL" sz="1800" dirty="0">
                <a:solidFill>
                  <a:schemeClr val="accent2"/>
                </a:solidFill>
                <a:latin typeface="Tahoma" pitchFamily="34" charset="0"/>
              </a:endParaRPr>
            </a:p>
            <a:p>
              <a:endParaRPr lang="nl-NL" altLang="nl-NL" sz="1800" dirty="0">
                <a:solidFill>
                  <a:schemeClr val="accent2"/>
                </a:solidFill>
                <a:latin typeface="Tahoma" pitchFamily="34" charset="0"/>
              </a:endParaRPr>
            </a:p>
            <a:p>
              <a:pPr algn="ctr"/>
              <a:endParaRPr lang="nl-NL" altLang="nl-NL" sz="1800" dirty="0">
                <a:solidFill>
                  <a:schemeClr val="accent2"/>
                </a:solidFill>
                <a:latin typeface="Tahoma" pitchFamily="34" charset="0"/>
              </a:endParaRPr>
            </a:p>
            <a:p>
              <a:pPr algn="ctr"/>
              <a:r>
                <a:rPr lang="nl-NL" altLang="nl-NL" sz="1800" dirty="0" err="1">
                  <a:latin typeface="Tahoma" pitchFamily="34" charset="0"/>
                </a:rPr>
                <a:t>Within</a:t>
              </a:r>
              <a:r>
                <a:rPr lang="nl-NL" altLang="nl-NL" sz="1800" dirty="0">
                  <a:latin typeface="Tahoma" pitchFamily="34" charset="0"/>
                </a:rPr>
                <a:t> a second </a:t>
              </a:r>
              <a:r>
                <a:rPr lang="nl-NL" altLang="nl-NL" sz="1800" dirty="0" err="1">
                  <a:latin typeface="Tahoma" pitchFamily="34" charset="0"/>
                </a:rPr>
                <a:t>every</a:t>
              </a:r>
              <a:r>
                <a:rPr lang="nl-NL" altLang="nl-NL" sz="1800" dirty="0">
                  <a:latin typeface="Tahoma" pitchFamily="34" charset="0"/>
                </a:rPr>
                <a:t> </a:t>
              </a:r>
              <a:r>
                <a:rPr lang="nl-NL" altLang="nl-NL" sz="1800" dirty="0" err="1">
                  <a:latin typeface="Tahoma" pitchFamily="34" charset="0"/>
                </a:rPr>
                <a:t>process</a:t>
              </a:r>
              <a:r>
                <a:rPr lang="nl-NL" altLang="nl-NL" sz="1800" dirty="0">
                  <a:latin typeface="Tahoma" pitchFamily="34" charset="0"/>
                </a:rPr>
                <a:t> </a:t>
              </a:r>
              <a:r>
                <a:rPr lang="nl-NL" altLang="nl-NL" sz="1800" dirty="0" err="1">
                  <a:latin typeface="Tahoma" pitchFamily="34" charset="0"/>
                </a:rPr>
                <a:t>gets</a:t>
              </a:r>
              <a:r>
                <a:rPr lang="nl-NL" altLang="nl-NL" sz="1800" dirty="0">
                  <a:latin typeface="Tahoma" pitchFamily="34" charset="0"/>
                </a:rPr>
                <a:t> </a:t>
              </a:r>
              <a:r>
                <a:rPr lang="nl-NL" altLang="nl-NL" sz="1800" dirty="0" err="1">
                  <a:latin typeface="Tahoma" pitchFamily="34" charset="0"/>
                </a:rPr>
                <a:t>some</a:t>
              </a:r>
              <a:r>
                <a:rPr lang="nl-NL" altLang="nl-NL" sz="1800" dirty="0">
                  <a:latin typeface="Tahoma" pitchFamily="34" charset="0"/>
                </a:rPr>
                <a:t> time </a:t>
              </a:r>
              <a:r>
                <a:rPr lang="nl-NL" altLang="nl-NL" sz="1800" dirty="0" err="1">
                  <a:latin typeface="Tahoma" pitchFamily="34" charset="0"/>
                </a:rPr>
                <a:t>to</a:t>
              </a:r>
              <a:r>
                <a:rPr lang="nl-NL" altLang="nl-NL" sz="1800" dirty="0">
                  <a:latin typeface="Tahoma" pitchFamily="34" charset="0"/>
                </a:rPr>
                <a:t> run. </a:t>
              </a:r>
              <a:r>
                <a:rPr lang="nl-NL" altLang="nl-NL" sz="1800" dirty="0" err="1">
                  <a:latin typeface="Tahoma" pitchFamily="34" charset="0"/>
                </a:rPr>
                <a:t>Because</a:t>
              </a:r>
              <a:r>
                <a:rPr lang="nl-NL" altLang="nl-NL" sz="1800" dirty="0">
                  <a:latin typeface="Tahoma" pitchFamily="34" charset="0"/>
                </a:rPr>
                <a:t> a computer is </a:t>
              </a:r>
              <a:r>
                <a:rPr lang="nl-NL" altLang="nl-NL" sz="1800" dirty="0" err="1">
                  <a:latin typeface="Tahoma" pitchFamily="34" charset="0"/>
                </a:rPr>
                <a:t>so</a:t>
              </a:r>
              <a:r>
                <a:rPr lang="nl-NL" altLang="nl-NL" sz="1800" dirty="0">
                  <a:latin typeface="Tahoma" pitchFamily="34" charset="0"/>
                </a:rPr>
                <a:t> </a:t>
              </a:r>
              <a:r>
                <a:rPr lang="nl-NL" altLang="nl-NL" sz="1800" dirty="0" err="1">
                  <a:latin typeface="Tahoma" pitchFamily="34" charset="0"/>
                </a:rPr>
                <a:t>fast</a:t>
              </a:r>
              <a:r>
                <a:rPr lang="nl-NL" altLang="nl-NL" sz="1800" dirty="0">
                  <a:latin typeface="Tahoma" pitchFamily="34" charset="0"/>
                </a:rPr>
                <a:t> </a:t>
              </a:r>
              <a:r>
                <a:rPr lang="nl-NL" altLang="nl-NL" sz="1800" dirty="0" err="1">
                  <a:latin typeface="Tahoma" pitchFamily="34" charset="0"/>
                </a:rPr>
                <a:t>it</a:t>
              </a:r>
              <a:r>
                <a:rPr lang="nl-NL" altLang="nl-NL" sz="1800" dirty="0">
                  <a:latin typeface="Tahoma" pitchFamily="34" charset="0"/>
                </a:rPr>
                <a:t> </a:t>
              </a:r>
              <a:r>
                <a:rPr lang="nl-NL" altLang="nl-NL" sz="1800" dirty="0" err="1">
                  <a:latin typeface="Tahoma" pitchFamily="34" charset="0"/>
                </a:rPr>
                <a:t>seems</a:t>
              </a:r>
              <a:r>
                <a:rPr lang="nl-NL" altLang="nl-NL" sz="1800" dirty="0">
                  <a:latin typeface="Tahoma" pitchFamily="34" charset="0"/>
                </a:rPr>
                <a:t> like </a:t>
              </a:r>
              <a:r>
                <a:rPr lang="nl-NL" altLang="nl-NL" sz="1800" dirty="0" err="1">
                  <a:latin typeface="Tahoma" pitchFamily="34" charset="0"/>
                </a:rPr>
                <a:t>it</a:t>
              </a:r>
              <a:r>
                <a:rPr lang="nl-NL" altLang="nl-NL" sz="1800" dirty="0">
                  <a:latin typeface="Tahoma" pitchFamily="34" charset="0"/>
                </a:rPr>
                <a:t> </a:t>
              </a:r>
              <a:r>
                <a:rPr lang="nl-NL" altLang="nl-NL" sz="1800" dirty="0" err="1">
                  <a:latin typeface="Tahoma" pitchFamily="34" charset="0"/>
                </a:rPr>
                <a:t>simultanious</a:t>
              </a:r>
              <a:endParaRPr lang="en-US" altLang="nl-NL" sz="1800" dirty="0">
                <a:latin typeface="Tahoma" pitchFamily="34" charset="0"/>
              </a:endParaRPr>
            </a:p>
          </p:txBody>
        </p:sp>
        <p:grpSp>
          <p:nvGrpSpPr>
            <p:cNvPr id="19" name="Group 4"/>
            <p:cNvGrpSpPr>
              <a:grpSpLocks/>
            </p:cNvGrpSpPr>
            <p:nvPr/>
          </p:nvGrpSpPr>
          <p:grpSpPr bwMode="auto">
            <a:xfrm>
              <a:off x="657" y="3475"/>
              <a:ext cx="4661" cy="273"/>
              <a:chOff x="657" y="3475"/>
              <a:chExt cx="4661" cy="273"/>
            </a:xfrm>
            <a:grpFill/>
          </p:grpSpPr>
          <p:sp>
            <p:nvSpPr>
              <p:cNvPr id="20" name="Line 5"/>
              <p:cNvSpPr>
                <a:spLocks noChangeShapeType="1"/>
              </p:cNvSpPr>
              <p:nvPr/>
            </p:nvSpPr>
            <p:spPr bwMode="auto">
              <a:xfrm>
                <a:off x="657" y="3612"/>
                <a:ext cx="4263" cy="0"/>
              </a:xfrm>
              <a:prstGeom prst="line">
                <a:avLst/>
              </a:prstGeom>
              <a:grpFill/>
              <a:ln w="38100">
                <a:solidFill>
                  <a:schemeClr val="tx1"/>
                </a:solidFill>
                <a:round/>
                <a:headEnd/>
                <a:tailEnd type="triangle" w="lg" len="lg"/>
              </a:ln>
            </p:spPr>
            <p:txBody>
              <a:bodyPr/>
              <a:lstStyle/>
              <a:p>
                <a:endParaRPr lang="nl-NL"/>
              </a:p>
            </p:txBody>
          </p:sp>
          <p:sp>
            <p:nvSpPr>
              <p:cNvPr id="21" name="Line 6"/>
              <p:cNvSpPr>
                <a:spLocks noChangeShapeType="1"/>
              </p:cNvSpPr>
              <p:nvPr/>
            </p:nvSpPr>
            <p:spPr bwMode="auto">
              <a:xfrm>
                <a:off x="930" y="3475"/>
                <a:ext cx="0" cy="273"/>
              </a:xfrm>
              <a:prstGeom prst="line">
                <a:avLst/>
              </a:prstGeom>
              <a:grpFill/>
              <a:ln w="9525">
                <a:solidFill>
                  <a:schemeClr val="tx1"/>
                </a:solidFill>
                <a:round/>
                <a:headEnd/>
                <a:tailEnd/>
              </a:ln>
            </p:spPr>
            <p:txBody>
              <a:bodyPr/>
              <a:lstStyle/>
              <a:p>
                <a:endParaRPr lang="nl-NL"/>
              </a:p>
            </p:txBody>
          </p:sp>
          <p:sp>
            <p:nvSpPr>
              <p:cNvPr id="22" name="Line 7"/>
              <p:cNvSpPr>
                <a:spLocks noChangeShapeType="1"/>
              </p:cNvSpPr>
              <p:nvPr/>
            </p:nvSpPr>
            <p:spPr bwMode="auto">
              <a:xfrm>
                <a:off x="1655" y="3475"/>
                <a:ext cx="0" cy="273"/>
              </a:xfrm>
              <a:prstGeom prst="line">
                <a:avLst/>
              </a:prstGeom>
              <a:grpFill/>
              <a:ln w="9525">
                <a:solidFill>
                  <a:schemeClr val="tx1"/>
                </a:solidFill>
                <a:round/>
                <a:headEnd/>
                <a:tailEnd/>
              </a:ln>
            </p:spPr>
            <p:txBody>
              <a:bodyPr/>
              <a:lstStyle/>
              <a:p>
                <a:endParaRPr lang="nl-NL"/>
              </a:p>
            </p:txBody>
          </p:sp>
          <p:sp>
            <p:nvSpPr>
              <p:cNvPr id="23" name="Line 8"/>
              <p:cNvSpPr>
                <a:spLocks noChangeShapeType="1"/>
              </p:cNvSpPr>
              <p:nvPr/>
            </p:nvSpPr>
            <p:spPr bwMode="auto">
              <a:xfrm>
                <a:off x="2381" y="3475"/>
                <a:ext cx="0" cy="273"/>
              </a:xfrm>
              <a:prstGeom prst="line">
                <a:avLst/>
              </a:prstGeom>
              <a:grpFill/>
              <a:ln w="9525">
                <a:solidFill>
                  <a:schemeClr val="tx1"/>
                </a:solidFill>
                <a:round/>
                <a:headEnd/>
                <a:tailEnd/>
              </a:ln>
            </p:spPr>
            <p:txBody>
              <a:bodyPr/>
              <a:lstStyle/>
              <a:p>
                <a:endParaRPr lang="nl-NL"/>
              </a:p>
            </p:txBody>
          </p:sp>
          <p:sp>
            <p:nvSpPr>
              <p:cNvPr id="24" name="Line 9"/>
              <p:cNvSpPr>
                <a:spLocks noChangeShapeType="1"/>
              </p:cNvSpPr>
              <p:nvPr/>
            </p:nvSpPr>
            <p:spPr bwMode="auto">
              <a:xfrm>
                <a:off x="3107" y="3475"/>
                <a:ext cx="0" cy="273"/>
              </a:xfrm>
              <a:prstGeom prst="line">
                <a:avLst/>
              </a:prstGeom>
              <a:grpFill/>
              <a:ln w="9525">
                <a:solidFill>
                  <a:schemeClr val="tx1"/>
                </a:solidFill>
                <a:round/>
                <a:headEnd/>
                <a:tailEnd/>
              </a:ln>
            </p:spPr>
            <p:txBody>
              <a:bodyPr/>
              <a:lstStyle/>
              <a:p>
                <a:endParaRPr lang="nl-NL"/>
              </a:p>
            </p:txBody>
          </p:sp>
          <p:sp>
            <p:nvSpPr>
              <p:cNvPr id="25" name="Line 10"/>
              <p:cNvSpPr>
                <a:spLocks noChangeShapeType="1"/>
              </p:cNvSpPr>
              <p:nvPr/>
            </p:nvSpPr>
            <p:spPr bwMode="auto">
              <a:xfrm>
                <a:off x="3833" y="3475"/>
                <a:ext cx="0" cy="273"/>
              </a:xfrm>
              <a:prstGeom prst="line">
                <a:avLst/>
              </a:prstGeom>
              <a:grpFill/>
              <a:ln w="9525">
                <a:solidFill>
                  <a:schemeClr val="tx1"/>
                </a:solidFill>
                <a:round/>
                <a:headEnd/>
                <a:tailEnd/>
              </a:ln>
            </p:spPr>
            <p:txBody>
              <a:bodyPr/>
              <a:lstStyle/>
              <a:p>
                <a:endParaRPr lang="nl-NL"/>
              </a:p>
            </p:txBody>
          </p:sp>
          <p:sp>
            <p:nvSpPr>
              <p:cNvPr id="26" name="Line 11"/>
              <p:cNvSpPr>
                <a:spLocks noChangeShapeType="1"/>
              </p:cNvSpPr>
              <p:nvPr/>
            </p:nvSpPr>
            <p:spPr bwMode="auto">
              <a:xfrm>
                <a:off x="4558" y="3475"/>
                <a:ext cx="0" cy="273"/>
              </a:xfrm>
              <a:prstGeom prst="line">
                <a:avLst/>
              </a:prstGeom>
              <a:grpFill/>
              <a:ln w="9525">
                <a:solidFill>
                  <a:schemeClr val="tx1"/>
                </a:solidFill>
                <a:round/>
                <a:headEnd/>
                <a:tailEnd/>
              </a:ln>
            </p:spPr>
            <p:txBody>
              <a:bodyPr/>
              <a:lstStyle/>
              <a:p>
                <a:endParaRPr lang="nl-NL"/>
              </a:p>
            </p:txBody>
          </p:sp>
          <p:sp>
            <p:nvSpPr>
              <p:cNvPr id="27" name="Text Box 12"/>
              <p:cNvSpPr txBox="1">
                <a:spLocks noChangeArrowheads="1"/>
              </p:cNvSpPr>
              <p:nvPr/>
            </p:nvSpPr>
            <p:spPr bwMode="auto">
              <a:xfrm>
                <a:off x="4921" y="3475"/>
                <a:ext cx="397" cy="23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nl-NL" altLang="nl-NL" sz="1800" dirty="0">
                    <a:latin typeface="Tahoma" pitchFamily="34" charset="0"/>
                  </a:rPr>
                  <a:t>time</a:t>
                </a:r>
                <a:endParaRPr lang="en-US" altLang="nl-NL" sz="1800" dirty="0">
                  <a:latin typeface="Tahoma" pitchFamily="34" charset="0"/>
                </a:endParaRPr>
              </a:p>
            </p:txBody>
          </p:sp>
        </p:grpSp>
      </p:grpSp>
      <p:sp>
        <p:nvSpPr>
          <p:cNvPr id="28" name="Rectangle 16"/>
          <p:cNvSpPr>
            <a:spLocks noChangeArrowheads="1"/>
          </p:cNvSpPr>
          <p:nvPr/>
        </p:nvSpPr>
        <p:spPr bwMode="auto">
          <a:xfrm>
            <a:off x="1691953" y="1268760"/>
            <a:ext cx="1008062" cy="360362"/>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29" name="Rectangle 17"/>
          <p:cNvSpPr>
            <a:spLocks noChangeArrowheads="1"/>
          </p:cNvSpPr>
          <p:nvPr/>
        </p:nvSpPr>
        <p:spPr bwMode="auto">
          <a:xfrm>
            <a:off x="2844478" y="1268760"/>
            <a:ext cx="1008062" cy="360362"/>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400" dirty="0" err="1">
                <a:latin typeface="Tahoma" pitchFamily="34" charset="0"/>
              </a:rPr>
              <a:t>Torrent</a:t>
            </a:r>
            <a:endParaRPr lang="en-US" altLang="nl-NL" sz="1400" dirty="0">
              <a:latin typeface="Tahoma" pitchFamily="34" charset="0"/>
            </a:endParaRPr>
          </a:p>
        </p:txBody>
      </p:sp>
      <p:sp>
        <p:nvSpPr>
          <p:cNvPr id="30" name="Rectangle 18"/>
          <p:cNvSpPr>
            <a:spLocks noChangeArrowheads="1"/>
          </p:cNvSpPr>
          <p:nvPr/>
        </p:nvSpPr>
        <p:spPr bwMode="auto">
          <a:xfrm>
            <a:off x="3995415" y="1268760"/>
            <a:ext cx="1008063" cy="360362"/>
          </a:xfrm>
          <a:prstGeom prst="rect">
            <a:avLst/>
          </a:prstGeom>
          <a:solidFill>
            <a:srgbClr val="FF9999"/>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Music</a:t>
            </a:r>
            <a:endParaRPr lang="en-US" altLang="nl-NL" sz="1600" dirty="0">
              <a:latin typeface="Tahoma" pitchFamily="34" charset="0"/>
            </a:endParaRPr>
          </a:p>
        </p:txBody>
      </p:sp>
      <p:sp>
        <p:nvSpPr>
          <p:cNvPr id="31" name="Rectangle 19"/>
          <p:cNvSpPr>
            <a:spLocks noChangeArrowheads="1"/>
          </p:cNvSpPr>
          <p:nvPr/>
        </p:nvSpPr>
        <p:spPr bwMode="auto">
          <a:xfrm>
            <a:off x="5147940" y="1268760"/>
            <a:ext cx="1008063" cy="360362"/>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32" name="Rectangle 20"/>
          <p:cNvSpPr>
            <a:spLocks noChangeArrowheads="1"/>
          </p:cNvSpPr>
          <p:nvPr/>
        </p:nvSpPr>
        <p:spPr bwMode="auto">
          <a:xfrm>
            <a:off x="6300465" y="1268760"/>
            <a:ext cx="1008063" cy="360362"/>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Tree>
    <p:extLst>
      <p:ext uri="{BB962C8B-B14F-4D97-AF65-F5344CB8AC3E}">
        <p14:creationId xmlns:p14="http://schemas.microsoft.com/office/powerpoint/2010/main" val="3588733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childTnLst>
                                </p:cTn>
                              </p:par>
                              <p:par>
                                <p:cTn id="19" presetID="1" presetClass="exit" presetSubtype="0" fill="hold" nodeType="withEffect">
                                  <p:stCondLst>
                                    <p:cond delay="0"/>
                                  </p:stCondLst>
                                  <p:childTnLst>
                                    <p:set>
                                      <p:cBhvr>
                                        <p:cTn id="20" dur="1" fill="hold">
                                          <p:stCondLst>
                                            <p:cond delay="0"/>
                                          </p:stCondLst>
                                        </p:cTn>
                                        <p:tgtEl>
                                          <p:spTgt spid="7"/>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500"/>
                                  </p:stCondLst>
                                  <p:childTnLst>
                                    <p:set>
                                      <p:cBhvr>
                                        <p:cTn id="31" dur="1" fill="hold">
                                          <p:stCondLst>
                                            <p:cond delay="0"/>
                                          </p:stCondLst>
                                        </p:cTn>
                                        <p:tgtEl>
                                          <p:spTgt spid="29"/>
                                        </p:tgtEl>
                                        <p:attrNameLst>
                                          <p:attrName>style.visibility</p:attrName>
                                        </p:attrNameLst>
                                      </p:cBhvr>
                                      <p:to>
                                        <p:strVal val="visible"/>
                                      </p:to>
                                    </p:set>
                                  </p:childTnLst>
                                </p:cTn>
                              </p:par>
                            </p:childTnLst>
                          </p:cTn>
                        </p:par>
                        <p:par>
                          <p:cTn id="32" fill="hold">
                            <p:stCondLst>
                              <p:cond delay="500"/>
                            </p:stCondLst>
                            <p:childTnLst>
                              <p:par>
                                <p:cTn id="33" presetID="1" presetClass="entr" presetSubtype="0" fill="hold" grpId="0" nodeType="afterEffect">
                                  <p:stCondLst>
                                    <p:cond delay="500"/>
                                  </p:stCondLst>
                                  <p:childTnLst>
                                    <p:set>
                                      <p:cBhvr>
                                        <p:cTn id="34" dur="1" fill="hold">
                                          <p:stCondLst>
                                            <p:cond delay="0"/>
                                          </p:stCondLst>
                                        </p:cTn>
                                        <p:tgtEl>
                                          <p:spTgt spid="30"/>
                                        </p:tgtEl>
                                        <p:attrNameLst>
                                          <p:attrName>style.visibility</p:attrName>
                                        </p:attrNameLst>
                                      </p:cBhvr>
                                      <p:to>
                                        <p:strVal val="visible"/>
                                      </p:to>
                                    </p:set>
                                  </p:childTnLst>
                                </p:cTn>
                              </p:par>
                            </p:childTnLst>
                          </p:cTn>
                        </p:par>
                        <p:par>
                          <p:cTn id="35" fill="hold">
                            <p:stCondLst>
                              <p:cond delay="1000"/>
                            </p:stCondLst>
                            <p:childTnLst>
                              <p:par>
                                <p:cTn id="36" presetID="1" presetClass="entr" presetSubtype="0" fill="hold" grpId="0" nodeType="afterEffect">
                                  <p:stCondLst>
                                    <p:cond delay="500"/>
                                  </p:stCondLst>
                                  <p:childTnLst>
                                    <p:set>
                                      <p:cBhvr>
                                        <p:cTn id="37" dur="1" fill="hold">
                                          <p:stCondLst>
                                            <p:cond delay="0"/>
                                          </p:stCondLst>
                                        </p:cTn>
                                        <p:tgtEl>
                                          <p:spTgt spid="31"/>
                                        </p:tgtEl>
                                        <p:attrNameLst>
                                          <p:attrName>style.visibility</p:attrName>
                                        </p:attrNameLst>
                                      </p:cBhvr>
                                      <p:to>
                                        <p:strVal val="visible"/>
                                      </p:to>
                                    </p:set>
                                  </p:childTnLst>
                                </p:cTn>
                              </p:par>
                            </p:childTnLst>
                          </p:cTn>
                        </p:par>
                        <p:par>
                          <p:cTn id="38" fill="hold">
                            <p:stCondLst>
                              <p:cond delay="1500"/>
                            </p:stCondLst>
                            <p:childTnLst>
                              <p:par>
                                <p:cTn id="39" presetID="1" presetClass="entr" presetSubtype="0" fill="hold" grpId="0" nodeType="afterEffect">
                                  <p:stCondLst>
                                    <p:cond delay="500"/>
                                  </p:stCondLst>
                                  <p:childTnLst>
                                    <p:set>
                                      <p:cBhvr>
                                        <p:cTn id="4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OS – </a:t>
            </a:r>
            <a:r>
              <a:rPr lang="nl-NL" dirty="0" err="1"/>
              <a:t>Process</a:t>
            </a:r>
            <a:r>
              <a:rPr lang="nl-NL" dirty="0"/>
              <a:t> </a:t>
            </a:r>
            <a:r>
              <a:rPr lang="nl-NL" dirty="0" err="1"/>
              <a:t>scheduling</a:t>
            </a:r>
            <a:endParaRPr lang="nl-NL" dirty="0"/>
          </a:p>
        </p:txBody>
      </p:sp>
      <p:sp>
        <p:nvSpPr>
          <p:cNvPr id="3" name="Tijdelijke aanduiding voor inhoud 2"/>
          <p:cNvSpPr>
            <a:spLocks noGrp="1"/>
          </p:cNvSpPr>
          <p:nvPr>
            <p:ph idx="1"/>
          </p:nvPr>
        </p:nvSpPr>
        <p:spPr/>
        <p:txBody>
          <a:bodyPr/>
          <a:lstStyle/>
          <a:p>
            <a:pPr algn="ctr"/>
            <a:r>
              <a:rPr lang="nl-NL" b="1" dirty="0" err="1"/>
              <a:t>What</a:t>
            </a:r>
            <a:r>
              <a:rPr lang="nl-NL" b="1" dirty="0"/>
              <a:t> </a:t>
            </a:r>
            <a:r>
              <a:rPr lang="nl-NL" b="1" dirty="0" err="1"/>
              <a:t>if</a:t>
            </a:r>
            <a:r>
              <a:rPr lang="nl-NL" b="1" dirty="0"/>
              <a:t> </a:t>
            </a:r>
            <a:r>
              <a:rPr lang="nl-NL" b="1" dirty="0" err="1"/>
              <a:t>the</a:t>
            </a:r>
            <a:r>
              <a:rPr lang="nl-NL" b="1" dirty="0"/>
              <a:t> download is </a:t>
            </a:r>
            <a:r>
              <a:rPr lang="nl-NL" b="1" dirty="0" err="1"/>
              <a:t>done</a:t>
            </a:r>
            <a:r>
              <a:rPr lang="nl-NL" b="1" dirty="0"/>
              <a:t>?</a:t>
            </a:r>
          </a:p>
          <a:p>
            <a:pPr algn="ctr"/>
            <a:endParaRPr lang="nl-NL" b="1" dirty="0"/>
          </a:p>
          <a:p>
            <a:pPr algn="ctr"/>
            <a:endParaRPr lang="nl-NL" b="1" dirty="0"/>
          </a:p>
          <a:p>
            <a:pPr marL="457200" indent="-457200">
              <a:buFont typeface="Arial" panose="020B0604020202020204" pitchFamily="34" charset="0"/>
              <a:buChar char="•"/>
            </a:pPr>
            <a:r>
              <a:rPr lang="nl-NL" dirty="0" err="1"/>
              <a:t>Wasted</a:t>
            </a:r>
            <a:r>
              <a:rPr lang="nl-NL" dirty="0"/>
              <a:t> CPU time</a:t>
            </a:r>
          </a:p>
          <a:p>
            <a:pPr marL="457200" indent="-457200">
              <a:buFont typeface="Arial" panose="020B0604020202020204" pitchFamily="34" charset="0"/>
              <a:buChar char="•"/>
            </a:pPr>
            <a:r>
              <a:rPr lang="nl-NL" dirty="0"/>
              <a:t>Solution: </a:t>
            </a:r>
            <a:r>
              <a:rPr lang="nl-NL" b="1" dirty="0" err="1"/>
              <a:t>process</a:t>
            </a:r>
            <a:r>
              <a:rPr lang="nl-NL" b="1" dirty="0"/>
              <a:t> state</a:t>
            </a:r>
          </a:p>
        </p:txBody>
      </p:sp>
      <p:grpSp>
        <p:nvGrpSpPr>
          <p:cNvPr id="20" name="Groep 19"/>
          <p:cNvGrpSpPr/>
          <p:nvPr/>
        </p:nvGrpSpPr>
        <p:grpSpPr>
          <a:xfrm>
            <a:off x="755576" y="2471134"/>
            <a:ext cx="7399338" cy="648668"/>
            <a:chOff x="1149821" y="3356992"/>
            <a:chExt cx="7399338" cy="648668"/>
          </a:xfrm>
        </p:grpSpPr>
        <p:grpSp>
          <p:nvGrpSpPr>
            <p:cNvPr id="6" name="Group 4"/>
            <p:cNvGrpSpPr>
              <a:grpSpLocks/>
            </p:cNvGrpSpPr>
            <p:nvPr/>
          </p:nvGrpSpPr>
          <p:grpSpPr bwMode="auto">
            <a:xfrm>
              <a:off x="1149821" y="3572272"/>
              <a:ext cx="7399338" cy="433388"/>
              <a:chOff x="657" y="3475"/>
              <a:chExt cx="4661" cy="273"/>
            </a:xfrm>
            <a:solidFill>
              <a:schemeClr val="tx2">
                <a:lumMod val="10000"/>
                <a:lumOff val="90000"/>
              </a:schemeClr>
            </a:solidFill>
          </p:grpSpPr>
          <p:sp>
            <p:nvSpPr>
              <p:cNvPr id="7" name="Line 5"/>
              <p:cNvSpPr>
                <a:spLocks noChangeShapeType="1"/>
              </p:cNvSpPr>
              <p:nvPr/>
            </p:nvSpPr>
            <p:spPr bwMode="auto">
              <a:xfrm>
                <a:off x="657" y="3612"/>
                <a:ext cx="4263" cy="0"/>
              </a:xfrm>
              <a:prstGeom prst="line">
                <a:avLst/>
              </a:prstGeom>
              <a:grpFill/>
              <a:ln w="38100">
                <a:solidFill>
                  <a:schemeClr val="tx1"/>
                </a:solidFill>
                <a:round/>
                <a:headEnd/>
                <a:tailEnd type="triangle" w="lg" len="lg"/>
              </a:ln>
            </p:spPr>
            <p:txBody>
              <a:bodyPr/>
              <a:lstStyle/>
              <a:p>
                <a:endParaRPr lang="nl-NL"/>
              </a:p>
            </p:txBody>
          </p:sp>
          <p:sp>
            <p:nvSpPr>
              <p:cNvPr id="8" name="Line 6"/>
              <p:cNvSpPr>
                <a:spLocks noChangeShapeType="1"/>
              </p:cNvSpPr>
              <p:nvPr/>
            </p:nvSpPr>
            <p:spPr bwMode="auto">
              <a:xfrm>
                <a:off x="930" y="3475"/>
                <a:ext cx="0" cy="273"/>
              </a:xfrm>
              <a:prstGeom prst="line">
                <a:avLst/>
              </a:prstGeom>
              <a:grpFill/>
              <a:ln w="9525">
                <a:solidFill>
                  <a:schemeClr val="tx1"/>
                </a:solidFill>
                <a:round/>
                <a:headEnd/>
                <a:tailEnd/>
              </a:ln>
            </p:spPr>
            <p:txBody>
              <a:bodyPr/>
              <a:lstStyle/>
              <a:p>
                <a:endParaRPr lang="nl-NL"/>
              </a:p>
            </p:txBody>
          </p:sp>
          <p:sp>
            <p:nvSpPr>
              <p:cNvPr id="9" name="Line 7"/>
              <p:cNvSpPr>
                <a:spLocks noChangeShapeType="1"/>
              </p:cNvSpPr>
              <p:nvPr/>
            </p:nvSpPr>
            <p:spPr bwMode="auto">
              <a:xfrm>
                <a:off x="1655" y="3475"/>
                <a:ext cx="0" cy="273"/>
              </a:xfrm>
              <a:prstGeom prst="line">
                <a:avLst/>
              </a:prstGeom>
              <a:grpFill/>
              <a:ln w="9525">
                <a:solidFill>
                  <a:schemeClr val="tx1"/>
                </a:solidFill>
                <a:round/>
                <a:headEnd/>
                <a:tailEnd/>
              </a:ln>
            </p:spPr>
            <p:txBody>
              <a:bodyPr/>
              <a:lstStyle/>
              <a:p>
                <a:endParaRPr lang="nl-NL"/>
              </a:p>
            </p:txBody>
          </p:sp>
          <p:sp>
            <p:nvSpPr>
              <p:cNvPr id="10" name="Line 8"/>
              <p:cNvSpPr>
                <a:spLocks noChangeShapeType="1"/>
              </p:cNvSpPr>
              <p:nvPr/>
            </p:nvSpPr>
            <p:spPr bwMode="auto">
              <a:xfrm>
                <a:off x="2381" y="3475"/>
                <a:ext cx="0" cy="273"/>
              </a:xfrm>
              <a:prstGeom prst="line">
                <a:avLst/>
              </a:prstGeom>
              <a:grpFill/>
              <a:ln w="9525">
                <a:solidFill>
                  <a:schemeClr val="tx1"/>
                </a:solidFill>
                <a:round/>
                <a:headEnd/>
                <a:tailEnd/>
              </a:ln>
            </p:spPr>
            <p:txBody>
              <a:bodyPr/>
              <a:lstStyle/>
              <a:p>
                <a:endParaRPr lang="nl-NL"/>
              </a:p>
            </p:txBody>
          </p:sp>
          <p:sp>
            <p:nvSpPr>
              <p:cNvPr id="11" name="Line 9"/>
              <p:cNvSpPr>
                <a:spLocks noChangeShapeType="1"/>
              </p:cNvSpPr>
              <p:nvPr/>
            </p:nvSpPr>
            <p:spPr bwMode="auto">
              <a:xfrm>
                <a:off x="3107" y="3475"/>
                <a:ext cx="0" cy="273"/>
              </a:xfrm>
              <a:prstGeom prst="line">
                <a:avLst/>
              </a:prstGeom>
              <a:grpFill/>
              <a:ln w="9525">
                <a:solidFill>
                  <a:schemeClr val="tx1"/>
                </a:solidFill>
                <a:round/>
                <a:headEnd/>
                <a:tailEnd/>
              </a:ln>
            </p:spPr>
            <p:txBody>
              <a:bodyPr/>
              <a:lstStyle/>
              <a:p>
                <a:endParaRPr lang="nl-NL"/>
              </a:p>
            </p:txBody>
          </p:sp>
          <p:sp>
            <p:nvSpPr>
              <p:cNvPr id="12" name="Line 10"/>
              <p:cNvSpPr>
                <a:spLocks noChangeShapeType="1"/>
              </p:cNvSpPr>
              <p:nvPr/>
            </p:nvSpPr>
            <p:spPr bwMode="auto">
              <a:xfrm>
                <a:off x="3833" y="3475"/>
                <a:ext cx="0" cy="273"/>
              </a:xfrm>
              <a:prstGeom prst="line">
                <a:avLst/>
              </a:prstGeom>
              <a:grpFill/>
              <a:ln w="9525">
                <a:solidFill>
                  <a:schemeClr val="tx1"/>
                </a:solidFill>
                <a:round/>
                <a:headEnd/>
                <a:tailEnd/>
              </a:ln>
            </p:spPr>
            <p:txBody>
              <a:bodyPr/>
              <a:lstStyle/>
              <a:p>
                <a:endParaRPr lang="nl-NL"/>
              </a:p>
            </p:txBody>
          </p:sp>
          <p:sp>
            <p:nvSpPr>
              <p:cNvPr id="13" name="Line 11"/>
              <p:cNvSpPr>
                <a:spLocks noChangeShapeType="1"/>
              </p:cNvSpPr>
              <p:nvPr/>
            </p:nvSpPr>
            <p:spPr bwMode="auto">
              <a:xfrm>
                <a:off x="4558" y="3475"/>
                <a:ext cx="0" cy="273"/>
              </a:xfrm>
              <a:prstGeom prst="line">
                <a:avLst/>
              </a:prstGeom>
              <a:grpFill/>
              <a:ln w="9525">
                <a:solidFill>
                  <a:schemeClr val="tx1"/>
                </a:solidFill>
                <a:round/>
                <a:headEnd/>
                <a:tailEnd/>
              </a:ln>
            </p:spPr>
            <p:txBody>
              <a:bodyPr/>
              <a:lstStyle/>
              <a:p>
                <a:endParaRPr lang="nl-NL"/>
              </a:p>
            </p:txBody>
          </p:sp>
          <p:sp>
            <p:nvSpPr>
              <p:cNvPr id="14" name="Text Box 12"/>
              <p:cNvSpPr txBox="1">
                <a:spLocks noChangeArrowheads="1"/>
              </p:cNvSpPr>
              <p:nvPr/>
            </p:nvSpPr>
            <p:spPr bwMode="auto">
              <a:xfrm>
                <a:off x="4921" y="3475"/>
                <a:ext cx="397" cy="2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nl-NL" altLang="nl-NL" sz="1800" dirty="0">
                    <a:latin typeface="Tahoma" pitchFamily="34" charset="0"/>
                  </a:rPr>
                  <a:t>time</a:t>
                </a:r>
                <a:endParaRPr lang="en-US" altLang="nl-NL" sz="1800" dirty="0">
                  <a:latin typeface="Tahoma" pitchFamily="34" charset="0"/>
                </a:endParaRPr>
              </a:p>
            </p:txBody>
          </p:sp>
        </p:grpSp>
        <p:sp>
          <p:nvSpPr>
            <p:cNvPr id="15" name="Rectangle 16"/>
            <p:cNvSpPr>
              <a:spLocks noChangeArrowheads="1"/>
            </p:cNvSpPr>
            <p:nvPr/>
          </p:nvSpPr>
          <p:spPr bwMode="auto">
            <a:xfrm>
              <a:off x="1654646" y="3356992"/>
              <a:ext cx="1008062" cy="360362"/>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16" name="Rectangle 17"/>
            <p:cNvSpPr>
              <a:spLocks noChangeArrowheads="1"/>
            </p:cNvSpPr>
            <p:nvPr/>
          </p:nvSpPr>
          <p:spPr bwMode="auto">
            <a:xfrm>
              <a:off x="2807171" y="3356992"/>
              <a:ext cx="1008062" cy="360362"/>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400" dirty="0" err="1">
                  <a:latin typeface="Tahoma" pitchFamily="34" charset="0"/>
                </a:rPr>
                <a:t>Torrent</a:t>
              </a:r>
              <a:endParaRPr lang="en-US" altLang="nl-NL" sz="1400" dirty="0">
                <a:latin typeface="Tahoma" pitchFamily="34" charset="0"/>
              </a:endParaRPr>
            </a:p>
          </p:txBody>
        </p:sp>
        <p:sp>
          <p:nvSpPr>
            <p:cNvPr id="17" name="Rectangle 18"/>
            <p:cNvSpPr>
              <a:spLocks noChangeArrowheads="1"/>
            </p:cNvSpPr>
            <p:nvPr/>
          </p:nvSpPr>
          <p:spPr bwMode="auto">
            <a:xfrm>
              <a:off x="3958108" y="3356992"/>
              <a:ext cx="1008063" cy="360362"/>
            </a:xfrm>
            <a:prstGeom prst="rect">
              <a:avLst/>
            </a:prstGeom>
            <a:solidFill>
              <a:srgbClr val="FF9999"/>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Music</a:t>
              </a:r>
              <a:endParaRPr lang="en-US" altLang="nl-NL" sz="1600" dirty="0">
                <a:latin typeface="Tahoma" pitchFamily="34" charset="0"/>
              </a:endParaRPr>
            </a:p>
          </p:txBody>
        </p:sp>
        <p:sp>
          <p:nvSpPr>
            <p:cNvPr id="18" name="Rectangle 19"/>
            <p:cNvSpPr>
              <a:spLocks noChangeArrowheads="1"/>
            </p:cNvSpPr>
            <p:nvPr/>
          </p:nvSpPr>
          <p:spPr bwMode="auto">
            <a:xfrm>
              <a:off x="5110633" y="3356992"/>
              <a:ext cx="1008063" cy="360362"/>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19" name="Rectangle 20"/>
            <p:cNvSpPr>
              <a:spLocks noChangeArrowheads="1"/>
            </p:cNvSpPr>
            <p:nvPr/>
          </p:nvSpPr>
          <p:spPr bwMode="auto">
            <a:xfrm>
              <a:off x="6263158" y="3356992"/>
              <a:ext cx="1008063" cy="360362"/>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grpSp>
      <p:pic>
        <p:nvPicPr>
          <p:cNvPr id="21" name="Picture 3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4169" y="4406899"/>
            <a:ext cx="3133725" cy="1685925"/>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22" name="Tekstvak 21"/>
          <p:cNvSpPr txBox="1"/>
          <p:nvPr/>
        </p:nvSpPr>
        <p:spPr bwMode="auto">
          <a:xfrm>
            <a:off x="4571926" y="4406899"/>
            <a:ext cx="3816498" cy="1685925"/>
          </a:xfrm>
          <a:prstGeom prst="rect">
            <a:avLst/>
          </a:prstGeom>
          <a:noFill/>
          <a:ln w="12700">
            <a:noFill/>
            <a:miter lim="800000"/>
            <a:headEnd/>
            <a:tailEnd/>
          </a:ln>
        </p:spPr>
        <p:txBody>
          <a:bodyPr vert="horz" wrap="square" lIns="0" tIns="0" rIns="0" bIns="0" numCol="1" rtlCol="0" anchor="b" anchorCtr="0" compatLnSpc="1">
            <a:prstTxWarp prst="textNoShape">
              <a:avLst/>
            </a:prstTxWarp>
            <a:noAutofit/>
          </a:bodyPr>
          <a:lstStyle/>
          <a:p>
            <a:pPr marL="0" marR="0" indent="0" defTabSz="762000" rtl="0" eaLnBrk="0" fontAlgn="base" latinLnBrk="0" hangingPunct="0">
              <a:lnSpc>
                <a:spcPct val="100000"/>
              </a:lnSpc>
              <a:spcBef>
                <a:spcPct val="0"/>
              </a:spcBef>
              <a:spcAft>
                <a:spcPct val="0"/>
              </a:spcAft>
              <a:buClrTx/>
              <a:buSzTx/>
              <a:buFontTx/>
              <a:buNone/>
              <a:tabLst/>
            </a:pPr>
            <a:r>
              <a:rPr kumimoji="0" lang="nl-NL" sz="1800" b="1" i="0" u="none" strike="noStrike" kern="0" cap="none" spc="0" normalizeH="0" baseline="0" noProof="0" dirty="0">
                <a:ln>
                  <a:noFill/>
                </a:ln>
                <a:effectLst/>
                <a:uLnTx/>
                <a:uFillTx/>
                <a:latin typeface="+mj-lt"/>
                <a:ea typeface="Geneva" charset="-128"/>
                <a:cs typeface="Geneva" charset="-128"/>
              </a:rPr>
              <a:t>1</a:t>
            </a:r>
            <a:r>
              <a:rPr kumimoji="0" lang="nl-NL" sz="1800" b="0" i="0" u="none" strike="noStrike" kern="0" cap="none" spc="0" normalizeH="0" baseline="0" noProof="0" dirty="0">
                <a:ln>
                  <a:noFill/>
                </a:ln>
                <a:effectLst/>
                <a:uLnTx/>
                <a:uFillTx/>
                <a:latin typeface="+mj-lt"/>
                <a:ea typeface="Geneva" charset="-128"/>
                <a:cs typeface="Geneva" charset="-128"/>
              </a:rPr>
              <a:t>:</a:t>
            </a:r>
            <a:r>
              <a:rPr kumimoji="0" lang="nl-NL" sz="1800" b="0" i="0" u="none" strike="noStrike" kern="0" cap="none" spc="0" normalizeH="0" noProof="0" dirty="0">
                <a:ln>
                  <a:noFill/>
                </a:ln>
                <a:effectLst/>
                <a:uLnTx/>
                <a:uFillTx/>
                <a:latin typeface="+mj-lt"/>
                <a:ea typeface="Geneva" charset="-128"/>
                <a:cs typeface="Geneva" charset="-128"/>
              </a:rPr>
              <a:t> </a:t>
            </a:r>
            <a:r>
              <a:rPr kumimoji="0" lang="nl-NL" sz="1800" b="0" i="0" u="none" strike="noStrike" kern="0" cap="none" spc="0" normalizeH="0" noProof="0" dirty="0" err="1">
                <a:ln>
                  <a:noFill/>
                </a:ln>
                <a:effectLst/>
                <a:uLnTx/>
                <a:uFillTx/>
                <a:latin typeface="+mj-lt"/>
                <a:ea typeface="Geneva" charset="-128"/>
                <a:cs typeface="Geneva" charset="-128"/>
              </a:rPr>
              <a:t>Scheduler</a:t>
            </a:r>
            <a:r>
              <a:rPr kumimoji="0" lang="nl-NL" sz="1800" b="0" i="0" u="none" strike="noStrike" kern="0" cap="none" spc="0" normalizeH="0" noProof="0" dirty="0">
                <a:ln>
                  <a:noFill/>
                </a:ln>
                <a:effectLst/>
                <a:uLnTx/>
                <a:uFillTx/>
                <a:latin typeface="+mj-lt"/>
                <a:ea typeface="Geneva" charset="-128"/>
                <a:cs typeface="Geneva" charset="-128"/>
              </a:rPr>
              <a:t> </a:t>
            </a:r>
            <a:r>
              <a:rPr kumimoji="0" lang="nl-NL" sz="1800" b="0" i="0" u="none" strike="noStrike" kern="0" cap="none" spc="0" normalizeH="0" noProof="0" dirty="0" err="1">
                <a:ln>
                  <a:noFill/>
                </a:ln>
                <a:effectLst/>
                <a:uLnTx/>
                <a:uFillTx/>
                <a:latin typeface="+mj-lt"/>
                <a:ea typeface="Geneva" charset="-128"/>
                <a:cs typeface="Geneva" charset="-128"/>
              </a:rPr>
              <a:t>picks</a:t>
            </a:r>
            <a:r>
              <a:rPr kumimoji="0" lang="nl-NL" sz="1800" b="0" i="0" u="none" strike="noStrike" kern="0" cap="none" spc="0" normalizeH="0" noProof="0" dirty="0">
                <a:ln>
                  <a:noFill/>
                </a:ln>
                <a:effectLst/>
                <a:uLnTx/>
                <a:uFillTx/>
                <a:latin typeface="+mj-lt"/>
                <a:ea typeface="Geneva" charset="-128"/>
                <a:cs typeface="Geneva" charset="-128"/>
              </a:rPr>
              <a:t> </a:t>
            </a:r>
            <a:r>
              <a:rPr kumimoji="0" lang="nl-NL" sz="1800" b="0" i="0" u="none" strike="noStrike" kern="0" cap="none" spc="0" normalizeH="0" noProof="0" dirty="0" err="1">
                <a:ln>
                  <a:noFill/>
                </a:ln>
                <a:effectLst/>
                <a:uLnTx/>
                <a:uFillTx/>
                <a:latin typeface="+mj-lt"/>
                <a:ea typeface="Geneva" charset="-128"/>
                <a:cs typeface="Geneva" charset="-128"/>
              </a:rPr>
              <a:t>this</a:t>
            </a:r>
            <a:r>
              <a:rPr kumimoji="0" lang="nl-NL" sz="1800" b="0" i="0" u="none" strike="noStrike" kern="0" cap="none" spc="0" normalizeH="0" noProof="0" dirty="0">
                <a:ln>
                  <a:noFill/>
                </a:ln>
                <a:effectLst/>
                <a:uLnTx/>
                <a:uFillTx/>
                <a:latin typeface="+mj-lt"/>
                <a:ea typeface="Geneva" charset="-128"/>
                <a:cs typeface="Geneva" charset="-128"/>
              </a:rPr>
              <a:t> </a:t>
            </a:r>
            <a:r>
              <a:rPr kumimoji="0" lang="nl-NL" sz="1800" b="0" i="0" u="none" strike="noStrike" kern="0" cap="none" spc="0" normalizeH="0" noProof="0" dirty="0" err="1">
                <a:ln>
                  <a:noFill/>
                </a:ln>
                <a:effectLst/>
                <a:uLnTx/>
                <a:uFillTx/>
                <a:latin typeface="+mj-lt"/>
                <a:ea typeface="Geneva" charset="-128"/>
                <a:cs typeface="Geneva" charset="-128"/>
              </a:rPr>
              <a:t>process</a:t>
            </a:r>
            <a:endParaRPr kumimoji="0" lang="nl-NL" sz="1800" b="0" i="0" u="none" strike="noStrike" kern="0" cap="none" spc="0" normalizeH="0" noProof="0" dirty="0">
              <a:ln>
                <a:noFill/>
              </a:ln>
              <a:effectLst/>
              <a:uLnTx/>
              <a:uFillTx/>
              <a:latin typeface="+mj-lt"/>
              <a:ea typeface="Geneva" charset="-128"/>
              <a:cs typeface="Geneva" charset="-128"/>
            </a:endParaRPr>
          </a:p>
          <a:p>
            <a:pPr marL="0" marR="0" indent="0" defTabSz="762000" rtl="0" eaLnBrk="0" fontAlgn="base" latinLnBrk="0" hangingPunct="0">
              <a:lnSpc>
                <a:spcPct val="100000"/>
              </a:lnSpc>
              <a:spcBef>
                <a:spcPct val="0"/>
              </a:spcBef>
              <a:spcAft>
                <a:spcPct val="0"/>
              </a:spcAft>
              <a:buClrTx/>
              <a:buSzTx/>
              <a:buFontTx/>
              <a:buNone/>
              <a:tabLst/>
            </a:pPr>
            <a:r>
              <a:rPr lang="nl-NL" sz="1800" b="1" kern="0" baseline="0" dirty="0">
                <a:latin typeface="+mj-lt"/>
                <a:cs typeface="Geneva" charset="-128"/>
              </a:rPr>
              <a:t>2</a:t>
            </a:r>
            <a:r>
              <a:rPr lang="nl-NL" sz="1800" kern="0" baseline="0" dirty="0">
                <a:latin typeface="+mj-lt"/>
                <a:cs typeface="Geneva" charset="-128"/>
              </a:rPr>
              <a:t>:</a:t>
            </a:r>
            <a:r>
              <a:rPr lang="nl-NL" sz="1800" kern="0" dirty="0">
                <a:latin typeface="+mj-lt"/>
                <a:cs typeface="Geneva" charset="-128"/>
              </a:rPr>
              <a:t> </a:t>
            </a:r>
            <a:r>
              <a:rPr lang="nl-NL" sz="1800" kern="0" dirty="0" err="1">
                <a:latin typeface="+mj-lt"/>
                <a:cs typeface="Geneva" charset="-128"/>
              </a:rPr>
              <a:t>Scheduler</a:t>
            </a:r>
            <a:r>
              <a:rPr lang="nl-NL" sz="1800" kern="0" dirty="0">
                <a:latin typeface="+mj-lt"/>
                <a:cs typeface="Geneva" charset="-128"/>
              </a:rPr>
              <a:t> </a:t>
            </a:r>
            <a:r>
              <a:rPr lang="nl-NL" sz="1800" kern="0" dirty="0" err="1">
                <a:latin typeface="+mj-lt"/>
                <a:cs typeface="Geneva" charset="-128"/>
              </a:rPr>
              <a:t>picks</a:t>
            </a:r>
            <a:r>
              <a:rPr lang="nl-NL" sz="1800" kern="0" dirty="0">
                <a:latin typeface="+mj-lt"/>
                <a:cs typeface="Geneva" charset="-128"/>
              </a:rPr>
              <a:t> </a:t>
            </a:r>
            <a:r>
              <a:rPr lang="nl-NL" sz="1800" kern="0" dirty="0" err="1">
                <a:latin typeface="+mj-lt"/>
                <a:cs typeface="Geneva" charset="-128"/>
              </a:rPr>
              <a:t>another</a:t>
            </a:r>
            <a:r>
              <a:rPr lang="nl-NL" sz="1800" kern="0" dirty="0">
                <a:latin typeface="+mj-lt"/>
                <a:cs typeface="Geneva" charset="-128"/>
              </a:rPr>
              <a:t> </a:t>
            </a:r>
            <a:r>
              <a:rPr lang="nl-NL" sz="1800" kern="0" dirty="0" err="1">
                <a:latin typeface="+mj-lt"/>
                <a:cs typeface="Geneva" charset="-128"/>
              </a:rPr>
              <a:t>process</a:t>
            </a:r>
            <a:endParaRPr lang="nl-NL" sz="1800" kern="0" dirty="0">
              <a:latin typeface="+mj-lt"/>
              <a:cs typeface="Geneva" charset="-128"/>
            </a:endParaRPr>
          </a:p>
          <a:p>
            <a:pPr marL="0" marR="0" indent="0" defTabSz="762000" rtl="0" eaLnBrk="0" fontAlgn="base" latinLnBrk="0" hangingPunct="0">
              <a:lnSpc>
                <a:spcPct val="100000"/>
              </a:lnSpc>
              <a:spcBef>
                <a:spcPct val="0"/>
              </a:spcBef>
              <a:spcAft>
                <a:spcPct val="0"/>
              </a:spcAft>
              <a:buClrTx/>
              <a:buSzTx/>
              <a:buFontTx/>
              <a:buNone/>
              <a:tabLst/>
            </a:pPr>
            <a:r>
              <a:rPr kumimoji="0" lang="nl-NL" sz="1800" b="1" i="0" u="none" strike="noStrike" kern="0" cap="none" spc="0" normalizeH="0" baseline="0" noProof="0" dirty="0">
                <a:ln>
                  <a:noFill/>
                </a:ln>
                <a:effectLst/>
                <a:uLnTx/>
                <a:uFillTx/>
                <a:latin typeface="+mj-lt"/>
                <a:ea typeface="Geneva" charset="-128"/>
                <a:cs typeface="Geneva" charset="-128"/>
              </a:rPr>
              <a:t>3</a:t>
            </a:r>
            <a:r>
              <a:rPr kumimoji="0" lang="nl-NL" sz="1800" b="0" i="0" u="none" strike="noStrike" kern="0" cap="none" spc="0" normalizeH="0" baseline="0" noProof="0" dirty="0">
                <a:ln>
                  <a:noFill/>
                </a:ln>
                <a:effectLst/>
                <a:uLnTx/>
                <a:uFillTx/>
                <a:latin typeface="+mj-lt"/>
                <a:ea typeface="Geneva" charset="-128"/>
                <a:cs typeface="Geneva" charset="-128"/>
              </a:rPr>
              <a:t>:</a:t>
            </a:r>
            <a:r>
              <a:rPr kumimoji="0" lang="nl-NL" sz="1800" b="0" i="0" u="none" strike="noStrike" kern="0" cap="none" spc="0" normalizeH="0" noProof="0" dirty="0">
                <a:ln>
                  <a:noFill/>
                </a:ln>
                <a:effectLst/>
                <a:uLnTx/>
                <a:uFillTx/>
                <a:latin typeface="+mj-lt"/>
                <a:ea typeface="Geneva" charset="-128"/>
                <a:cs typeface="Geneva" charset="-128"/>
              </a:rPr>
              <a:t> </a:t>
            </a:r>
            <a:r>
              <a:rPr kumimoji="0" lang="nl-NL" sz="1800" b="0" i="0" u="none" strike="noStrike" kern="0" cap="none" spc="0" normalizeH="0" noProof="0" dirty="0" err="1">
                <a:ln>
                  <a:noFill/>
                </a:ln>
                <a:effectLst/>
                <a:uLnTx/>
                <a:uFillTx/>
                <a:latin typeface="+mj-lt"/>
                <a:ea typeface="Geneva" charset="-128"/>
                <a:cs typeface="Geneva" charset="-128"/>
              </a:rPr>
              <a:t>Process</a:t>
            </a:r>
            <a:r>
              <a:rPr kumimoji="0" lang="nl-NL" sz="1800" b="0" i="0" u="none" strike="noStrike" kern="0" cap="none" spc="0" normalizeH="0" noProof="0" dirty="0">
                <a:ln>
                  <a:noFill/>
                </a:ln>
                <a:effectLst/>
                <a:uLnTx/>
                <a:uFillTx/>
                <a:latin typeface="+mj-lt"/>
                <a:ea typeface="Geneva" charset="-128"/>
                <a:cs typeface="Geneva" charset="-128"/>
              </a:rPr>
              <a:t> </a:t>
            </a:r>
            <a:r>
              <a:rPr kumimoji="0" lang="nl-NL" sz="1800" b="0" i="0" u="none" strike="noStrike" kern="0" cap="none" spc="0" normalizeH="0" noProof="0" dirty="0" err="1">
                <a:ln>
                  <a:noFill/>
                </a:ln>
                <a:effectLst/>
                <a:uLnTx/>
                <a:uFillTx/>
                <a:latin typeface="+mj-lt"/>
                <a:ea typeface="Geneva" charset="-128"/>
                <a:cs typeface="Geneva" charset="-128"/>
              </a:rPr>
              <a:t>blocks</a:t>
            </a:r>
            <a:r>
              <a:rPr kumimoji="0" lang="nl-NL" sz="1800" b="0" i="0" u="none" strike="noStrike" kern="0" cap="none" spc="0" normalizeH="0" noProof="0" dirty="0">
                <a:ln>
                  <a:noFill/>
                </a:ln>
                <a:effectLst/>
                <a:uLnTx/>
                <a:uFillTx/>
                <a:latin typeface="+mj-lt"/>
                <a:ea typeface="Geneva" charset="-128"/>
                <a:cs typeface="Geneva" charset="-128"/>
              </a:rPr>
              <a:t> </a:t>
            </a:r>
            <a:r>
              <a:rPr kumimoji="0" lang="nl-NL" sz="1800" b="0" i="0" u="none" strike="noStrike" kern="0" cap="none" spc="0" normalizeH="0" noProof="0" dirty="0" err="1">
                <a:ln>
                  <a:noFill/>
                </a:ln>
                <a:effectLst/>
                <a:uLnTx/>
                <a:uFillTx/>
                <a:latin typeface="+mj-lt"/>
                <a:ea typeface="Geneva" charset="-128"/>
                <a:cs typeface="Geneva" charset="-128"/>
              </a:rPr>
              <a:t>for</a:t>
            </a:r>
            <a:r>
              <a:rPr kumimoji="0" lang="nl-NL" sz="1800" b="0" i="0" u="none" strike="noStrike" kern="0" cap="none" spc="0" normalizeH="0" noProof="0" dirty="0">
                <a:ln>
                  <a:noFill/>
                </a:ln>
                <a:effectLst/>
                <a:uLnTx/>
                <a:uFillTx/>
                <a:latin typeface="+mj-lt"/>
                <a:ea typeface="Geneva" charset="-128"/>
                <a:cs typeface="Geneva" charset="-128"/>
              </a:rPr>
              <a:t> input</a:t>
            </a:r>
          </a:p>
          <a:p>
            <a:pPr marL="0" marR="0" indent="0" defTabSz="762000" rtl="0" eaLnBrk="0" fontAlgn="base" latinLnBrk="0" hangingPunct="0">
              <a:lnSpc>
                <a:spcPct val="100000"/>
              </a:lnSpc>
              <a:spcBef>
                <a:spcPct val="0"/>
              </a:spcBef>
              <a:spcAft>
                <a:spcPct val="0"/>
              </a:spcAft>
              <a:buClrTx/>
              <a:buSzTx/>
              <a:buFontTx/>
              <a:buNone/>
              <a:tabLst/>
            </a:pPr>
            <a:r>
              <a:rPr lang="nl-NL" sz="1800" b="1" kern="0" baseline="0" dirty="0">
                <a:latin typeface="+mj-lt"/>
                <a:cs typeface="Geneva" charset="-128"/>
              </a:rPr>
              <a:t>4</a:t>
            </a:r>
            <a:r>
              <a:rPr lang="nl-NL" sz="1800" kern="0" baseline="0" dirty="0">
                <a:latin typeface="+mj-lt"/>
                <a:cs typeface="Geneva" charset="-128"/>
              </a:rPr>
              <a:t>:</a:t>
            </a:r>
            <a:r>
              <a:rPr lang="nl-NL" sz="1800" kern="0" dirty="0">
                <a:latin typeface="+mj-lt"/>
                <a:cs typeface="Geneva" charset="-128"/>
              </a:rPr>
              <a:t> Input </a:t>
            </a:r>
            <a:r>
              <a:rPr lang="nl-NL" sz="1800" kern="0" dirty="0" err="1">
                <a:latin typeface="+mj-lt"/>
                <a:cs typeface="Geneva" charset="-128"/>
              </a:rPr>
              <a:t>becomes</a:t>
            </a:r>
            <a:r>
              <a:rPr lang="nl-NL" sz="1800" kern="0" dirty="0">
                <a:latin typeface="+mj-lt"/>
                <a:cs typeface="Geneva" charset="-128"/>
              </a:rPr>
              <a:t> </a:t>
            </a:r>
            <a:r>
              <a:rPr lang="nl-NL" sz="1800" kern="0" dirty="0" err="1">
                <a:latin typeface="+mj-lt"/>
                <a:cs typeface="Geneva" charset="-128"/>
              </a:rPr>
              <a:t>available</a:t>
            </a:r>
            <a:endParaRPr kumimoji="0" lang="nl-NL" sz="1800" b="0" i="0" u="none" strike="noStrike" kern="0" cap="none" spc="0" normalizeH="0" baseline="0" noProof="0" dirty="0">
              <a:ln>
                <a:noFill/>
              </a:ln>
              <a:effectLst/>
              <a:uLnTx/>
              <a:uFillTx/>
              <a:latin typeface="+mj-lt"/>
              <a:ea typeface="Geneva" charset="-128"/>
              <a:cs typeface="Geneva" charset="-128"/>
            </a:endParaRPr>
          </a:p>
        </p:txBody>
      </p:sp>
      <p:sp>
        <p:nvSpPr>
          <p:cNvPr id="23" name="Vermenigvuldigen 22"/>
          <p:cNvSpPr/>
          <p:nvPr/>
        </p:nvSpPr>
        <p:spPr bwMode="auto">
          <a:xfrm>
            <a:off x="2274425" y="2075251"/>
            <a:ext cx="1296144" cy="1152128"/>
          </a:xfrm>
          <a:prstGeom prst="mathMultiply">
            <a:avLst/>
          </a:prstGeom>
          <a:solidFill>
            <a:schemeClr val="accent1"/>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Fontys Frutiger" pitchFamily="2" charset="0"/>
            </a:endParaRPr>
          </a:p>
        </p:txBody>
      </p:sp>
    </p:spTree>
    <p:extLst>
      <p:ext uri="{BB962C8B-B14F-4D97-AF65-F5344CB8AC3E}">
        <p14:creationId xmlns:p14="http://schemas.microsoft.com/office/powerpoint/2010/main" val="3988106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OS – </a:t>
            </a:r>
            <a:r>
              <a:rPr lang="nl-NL" dirty="0" err="1"/>
              <a:t>Process</a:t>
            </a:r>
            <a:r>
              <a:rPr lang="nl-NL" dirty="0"/>
              <a:t> </a:t>
            </a:r>
            <a:r>
              <a:rPr lang="nl-NL" dirty="0" err="1"/>
              <a:t>scheduling</a:t>
            </a:r>
            <a:endParaRPr lang="nl-NL" dirty="0"/>
          </a:p>
        </p:txBody>
      </p:sp>
      <p:sp>
        <p:nvSpPr>
          <p:cNvPr id="3" name="Tijdelijke aanduiding voor inhoud 2"/>
          <p:cNvSpPr>
            <a:spLocks noGrp="1"/>
          </p:cNvSpPr>
          <p:nvPr>
            <p:ph idx="1"/>
          </p:nvPr>
        </p:nvSpPr>
        <p:spPr/>
        <p:txBody>
          <a:bodyPr/>
          <a:lstStyle/>
          <a:p>
            <a:pPr marL="0" indent="0"/>
            <a:r>
              <a:rPr lang="en-US" sz="2400" dirty="0"/>
              <a:t>Some processes are more important:</a:t>
            </a:r>
          </a:p>
          <a:p>
            <a:pPr marL="0" indent="0"/>
            <a:r>
              <a:rPr lang="en-US" sz="2400" dirty="0"/>
              <a:t>+ Playing a game</a:t>
            </a:r>
          </a:p>
          <a:p>
            <a:pPr marL="0" indent="0"/>
            <a:r>
              <a:rPr lang="en-US" sz="2400" dirty="0"/>
              <a:t>– Downloading legal content (</a:t>
            </a:r>
            <a:r>
              <a:rPr lang="en-US" sz="2400" dirty="0" err="1"/>
              <a:t>BitTorrent</a:t>
            </a:r>
            <a:r>
              <a:rPr lang="en-US" sz="2400" dirty="0"/>
              <a:t>)</a:t>
            </a:r>
          </a:p>
          <a:p>
            <a:pPr marL="0" indent="0"/>
            <a:endParaRPr lang="en-US" sz="2400" dirty="0"/>
          </a:p>
          <a:p>
            <a:pPr marL="0" indent="0"/>
            <a:endParaRPr lang="en-US" sz="2400" dirty="0"/>
          </a:p>
          <a:p>
            <a:pPr marL="0" indent="0"/>
            <a:r>
              <a:rPr lang="en-US" sz="2400" dirty="0"/>
              <a:t>Solution: </a:t>
            </a:r>
            <a:r>
              <a:rPr lang="en-US" sz="2400" b="1" dirty="0"/>
              <a:t>Process priority</a:t>
            </a:r>
          </a:p>
          <a:p>
            <a:pPr marL="457200" indent="-457200">
              <a:buFont typeface="Arial" panose="020B0604020202020204" pitchFamily="34" charset="0"/>
              <a:buChar char="•"/>
            </a:pPr>
            <a:endParaRPr lang="nl-NL" b="1" dirty="0"/>
          </a:p>
        </p:txBody>
      </p:sp>
      <p:grpSp>
        <p:nvGrpSpPr>
          <p:cNvPr id="20" name="Groep 19"/>
          <p:cNvGrpSpPr/>
          <p:nvPr/>
        </p:nvGrpSpPr>
        <p:grpSpPr>
          <a:xfrm>
            <a:off x="755576" y="4639979"/>
            <a:ext cx="7399338" cy="661229"/>
            <a:chOff x="944265" y="4604917"/>
            <a:chExt cx="7399338" cy="661229"/>
          </a:xfrm>
        </p:grpSpPr>
        <p:grpSp>
          <p:nvGrpSpPr>
            <p:cNvPr id="5" name="Group 4"/>
            <p:cNvGrpSpPr>
              <a:grpSpLocks/>
            </p:cNvGrpSpPr>
            <p:nvPr/>
          </p:nvGrpSpPr>
          <p:grpSpPr bwMode="auto">
            <a:xfrm>
              <a:off x="944265" y="4832758"/>
              <a:ext cx="7399338" cy="433388"/>
              <a:chOff x="657" y="3475"/>
              <a:chExt cx="4661" cy="273"/>
            </a:xfrm>
            <a:solidFill>
              <a:schemeClr val="tx2">
                <a:lumMod val="10000"/>
                <a:lumOff val="90000"/>
              </a:schemeClr>
            </a:solidFill>
          </p:grpSpPr>
          <p:sp>
            <p:nvSpPr>
              <p:cNvPr id="11" name="Line 5"/>
              <p:cNvSpPr>
                <a:spLocks noChangeShapeType="1"/>
              </p:cNvSpPr>
              <p:nvPr/>
            </p:nvSpPr>
            <p:spPr bwMode="auto">
              <a:xfrm>
                <a:off x="657" y="3612"/>
                <a:ext cx="4263" cy="0"/>
              </a:xfrm>
              <a:prstGeom prst="line">
                <a:avLst/>
              </a:prstGeom>
              <a:grpFill/>
              <a:ln w="38100">
                <a:solidFill>
                  <a:schemeClr val="tx1"/>
                </a:solidFill>
                <a:round/>
                <a:headEnd/>
                <a:tailEnd type="triangle" w="lg" len="lg"/>
              </a:ln>
            </p:spPr>
            <p:txBody>
              <a:bodyPr/>
              <a:lstStyle/>
              <a:p>
                <a:endParaRPr lang="nl-NL"/>
              </a:p>
            </p:txBody>
          </p:sp>
          <p:sp>
            <p:nvSpPr>
              <p:cNvPr id="12" name="Line 6"/>
              <p:cNvSpPr>
                <a:spLocks noChangeShapeType="1"/>
              </p:cNvSpPr>
              <p:nvPr/>
            </p:nvSpPr>
            <p:spPr bwMode="auto">
              <a:xfrm>
                <a:off x="930" y="3475"/>
                <a:ext cx="0" cy="273"/>
              </a:xfrm>
              <a:prstGeom prst="line">
                <a:avLst/>
              </a:prstGeom>
              <a:grpFill/>
              <a:ln w="9525">
                <a:solidFill>
                  <a:schemeClr val="tx1"/>
                </a:solidFill>
                <a:round/>
                <a:headEnd/>
                <a:tailEnd/>
              </a:ln>
            </p:spPr>
            <p:txBody>
              <a:bodyPr/>
              <a:lstStyle/>
              <a:p>
                <a:endParaRPr lang="nl-NL"/>
              </a:p>
            </p:txBody>
          </p:sp>
          <p:sp>
            <p:nvSpPr>
              <p:cNvPr id="13" name="Line 7"/>
              <p:cNvSpPr>
                <a:spLocks noChangeShapeType="1"/>
              </p:cNvSpPr>
              <p:nvPr/>
            </p:nvSpPr>
            <p:spPr bwMode="auto">
              <a:xfrm>
                <a:off x="1655" y="3475"/>
                <a:ext cx="0" cy="273"/>
              </a:xfrm>
              <a:prstGeom prst="line">
                <a:avLst/>
              </a:prstGeom>
              <a:grpFill/>
              <a:ln w="9525">
                <a:solidFill>
                  <a:schemeClr val="tx1"/>
                </a:solidFill>
                <a:round/>
                <a:headEnd/>
                <a:tailEnd/>
              </a:ln>
            </p:spPr>
            <p:txBody>
              <a:bodyPr/>
              <a:lstStyle/>
              <a:p>
                <a:endParaRPr lang="nl-NL"/>
              </a:p>
            </p:txBody>
          </p:sp>
          <p:sp>
            <p:nvSpPr>
              <p:cNvPr id="14" name="Line 8"/>
              <p:cNvSpPr>
                <a:spLocks noChangeShapeType="1"/>
              </p:cNvSpPr>
              <p:nvPr/>
            </p:nvSpPr>
            <p:spPr bwMode="auto">
              <a:xfrm>
                <a:off x="2381" y="3475"/>
                <a:ext cx="0" cy="273"/>
              </a:xfrm>
              <a:prstGeom prst="line">
                <a:avLst/>
              </a:prstGeom>
              <a:grpFill/>
              <a:ln w="9525">
                <a:solidFill>
                  <a:schemeClr val="tx1"/>
                </a:solidFill>
                <a:round/>
                <a:headEnd/>
                <a:tailEnd/>
              </a:ln>
            </p:spPr>
            <p:txBody>
              <a:bodyPr/>
              <a:lstStyle/>
              <a:p>
                <a:endParaRPr lang="nl-NL"/>
              </a:p>
            </p:txBody>
          </p:sp>
          <p:sp>
            <p:nvSpPr>
              <p:cNvPr id="15" name="Line 9"/>
              <p:cNvSpPr>
                <a:spLocks noChangeShapeType="1"/>
              </p:cNvSpPr>
              <p:nvPr/>
            </p:nvSpPr>
            <p:spPr bwMode="auto">
              <a:xfrm>
                <a:off x="3107" y="3475"/>
                <a:ext cx="0" cy="273"/>
              </a:xfrm>
              <a:prstGeom prst="line">
                <a:avLst/>
              </a:prstGeom>
              <a:grpFill/>
              <a:ln w="9525">
                <a:solidFill>
                  <a:schemeClr val="tx1"/>
                </a:solidFill>
                <a:round/>
                <a:headEnd/>
                <a:tailEnd/>
              </a:ln>
            </p:spPr>
            <p:txBody>
              <a:bodyPr/>
              <a:lstStyle/>
              <a:p>
                <a:endParaRPr lang="nl-NL"/>
              </a:p>
            </p:txBody>
          </p:sp>
          <p:sp>
            <p:nvSpPr>
              <p:cNvPr id="16" name="Line 10"/>
              <p:cNvSpPr>
                <a:spLocks noChangeShapeType="1"/>
              </p:cNvSpPr>
              <p:nvPr/>
            </p:nvSpPr>
            <p:spPr bwMode="auto">
              <a:xfrm>
                <a:off x="3833" y="3475"/>
                <a:ext cx="0" cy="273"/>
              </a:xfrm>
              <a:prstGeom prst="line">
                <a:avLst/>
              </a:prstGeom>
              <a:grpFill/>
              <a:ln w="9525">
                <a:solidFill>
                  <a:schemeClr val="tx1"/>
                </a:solidFill>
                <a:round/>
                <a:headEnd/>
                <a:tailEnd/>
              </a:ln>
            </p:spPr>
            <p:txBody>
              <a:bodyPr/>
              <a:lstStyle/>
              <a:p>
                <a:endParaRPr lang="nl-NL"/>
              </a:p>
            </p:txBody>
          </p:sp>
          <p:sp>
            <p:nvSpPr>
              <p:cNvPr id="17" name="Line 11"/>
              <p:cNvSpPr>
                <a:spLocks noChangeShapeType="1"/>
              </p:cNvSpPr>
              <p:nvPr/>
            </p:nvSpPr>
            <p:spPr bwMode="auto">
              <a:xfrm>
                <a:off x="4558" y="3475"/>
                <a:ext cx="0" cy="273"/>
              </a:xfrm>
              <a:prstGeom prst="line">
                <a:avLst/>
              </a:prstGeom>
              <a:grpFill/>
              <a:ln w="9525">
                <a:solidFill>
                  <a:schemeClr val="tx1"/>
                </a:solidFill>
                <a:round/>
                <a:headEnd/>
                <a:tailEnd/>
              </a:ln>
            </p:spPr>
            <p:txBody>
              <a:bodyPr/>
              <a:lstStyle/>
              <a:p>
                <a:endParaRPr lang="nl-NL"/>
              </a:p>
            </p:txBody>
          </p:sp>
          <p:sp>
            <p:nvSpPr>
              <p:cNvPr id="18" name="Text Box 12"/>
              <p:cNvSpPr txBox="1">
                <a:spLocks noChangeArrowheads="1"/>
              </p:cNvSpPr>
              <p:nvPr/>
            </p:nvSpPr>
            <p:spPr bwMode="auto">
              <a:xfrm>
                <a:off x="4921" y="3475"/>
                <a:ext cx="397" cy="2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nl-NL" altLang="nl-NL" sz="1800" dirty="0">
                    <a:latin typeface="Tahoma" pitchFamily="34" charset="0"/>
                  </a:rPr>
                  <a:t>time</a:t>
                </a:r>
                <a:endParaRPr lang="en-US" altLang="nl-NL" sz="1800" dirty="0">
                  <a:latin typeface="Tahoma" pitchFamily="34" charset="0"/>
                </a:endParaRPr>
              </a:p>
            </p:txBody>
          </p:sp>
        </p:grpSp>
        <p:sp>
          <p:nvSpPr>
            <p:cNvPr id="6" name="Rectangle 16"/>
            <p:cNvSpPr>
              <a:spLocks noChangeArrowheads="1"/>
            </p:cNvSpPr>
            <p:nvPr/>
          </p:nvSpPr>
          <p:spPr bwMode="auto">
            <a:xfrm>
              <a:off x="1449090" y="4617478"/>
              <a:ext cx="1008062" cy="360362"/>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7" name="Rectangle 17"/>
            <p:cNvSpPr>
              <a:spLocks noChangeArrowheads="1"/>
            </p:cNvSpPr>
            <p:nvPr/>
          </p:nvSpPr>
          <p:spPr bwMode="auto">
            <a:xfrm>
              <a:off x="4896000" y="4604917"/>
              <a:ext cx="1008062" cy="360362"/>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400" dirty="0" err="1">
                  <a:latin typeface="Tahoma" pitchFamily="34" charset="0"/>
                </a:rPr>
                <a:t>Torrent</a:t>
              </a:r>
              <a:endParaRPr lang="en-US" altLang="nl-NL" sz="1400" dirty="0">
                <a:latin typeface="Tahoma" pitchFamily="34" charset="0"/>
              </a:endParaRPr>
            </a:p>
          </p:txBody>
        </p:sp>
        <p:sp>
          <p:nvSpPr>
            <p:cNvPr id="9" name="Rectangle 19"/>
            <p:cNvSpPr>
              <a:spLocks noChangeArrowheads="1"/>
            </p:cNvSpPr>
            <p:nvPr/>
          </p:nvSpPr>
          <p:spPr bwMode="auto">
            <a:xfrm>
              <a:off x="2614820" y="4604917"/>
              <a:ext cx="1008063" cy="360362"/>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10" name="Rectangle 20"/>
            <p:cNvSpPr>
              <a:spLocks noChangeArrowheads="1"/>
            </p:cNvSpPr>
            <p:nvPr/>
          </p:nvSpPr>
          <p:spPr bwMode="auto">
            <a:xfrm>
              <a:off x="3756856" y="4605967"/>
              <a:ext cx="1008063" cy="360362"/>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19" name="Rectangle 20"/>
            <p:cNvSpPr>
              <a:spLocks noChangeArrowheads="1"/>
            </p:cNvSpPr>
            <p:nvPr/>
          </p:nvSpPr>
          <p:spPr bwMode="auto">
            <a:xfrm>
              <a:off x="6048000" y="4617478"/>
              <a:ext cx="1008063" cy="360362"/>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grpSp>
    </p:spTree>
    <p:extLst>
      <p:ext uri="{BB962C8B-B14F-4D97-AF65-F5344CB8AC3E}">
        <p14:creationId xmlns:p14="http://schemas.microsoft.com/office/powerpoint/2010/main" val="2289613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Multiple ‘</a:t>
            </a:r>
            <a:r>
              <a:rPr lang="nl-NL" dirty="0" err="1"/>
              <a:t>cores</a:t>
            </a:r>
            <a:r>
              <a:rPr lang="nl-NL" dirty="0"/>
              <a:t>’</a:t>
            </a:r>
          </a:p>
        </p:txBody>
      </p:sp>
      <p:sp>
        <p:nvSpPr>
          <p:cNvPr id="3" name="Tijdelijke aanduiding voor inhoud 2"/>
          <p:cNvSpPr>
            <a:spLocks noGrp="1"/>
          </p:cNvSpPr>
          <p:nvPr>
            <p:ph idx="1"/>
          </p:nvPr>
        </p:nvSpPr>
        <p:spPr>
          <a:xfrm>
            <a:off x="457200" y="4581128"/>
            <a:ext cx="7086600" cy="1864121"/>
          </a:xfrm>
        </p:spPr>
        <p:txBody>
          <a:bodyPr/>
          <a:lstStyle/>
          <a:p>
            <a:r>
              <a:rPr lang="nl-NL" dirty="0"/>
              <a:t>Modern processors</a:t>
            </a:r>
          </a:p>
          <a:p>
            <a:pPr marL="457200" indent="-457200">
              <a:buFont typeface="Arial" panose="020B0604020202020204" pitchFamily="34" charset="0"/>
              <a:buChar char="•"/>
            </a:pPr>
            <a:r>
              <a:rPr lang="nl-NL" dirty="0"/>
              <a:t>Multiple </a:t>
            </a:r>
            <a:r>
              <a:rPr lang="nl-NL" dirty="0" err="1"/>
              <a:t>cores</a:t>
            </a:r>
            <a:endParaRPr lang="nl-NL" dirty="0"/>
          </a:p>
          <a:p>
            <a:pPr marL="457200" indent="-457200">
              <a:buFont typeface="Arial" panose="020B0604020202020204" pitchFamily="34" charset="0"/>
              <a:buChar char="•"/>
            </a:pPr>
            <a:r>
              <a:rPr lang="nl-NL" dirty="0"/>
              <a:t>OS </a:t>
            </a:r>
            <a:r>
              <a:rPr lang="nl-NL" dirty="0" err="1"/>
              <a:t>splist</a:t>
            </a:r>
            <a:r>
              <a:rPr lang="nl-NL" dirty="0"/>
              <a:t> </a:t>
            </a:r>
            <a:r>
              <a:rPr lang="nl-NL" dirty="0" err="1"/>
              <a:t>proccesses</a:t>
            </a:r>
            <a:r>
              <a:rPr lang="nl-NL" dirty="0"/>
              <a:t> </a:t>
            </a:r>
            <a:r>
              <a:rPr lang="nl-NL" dirty="0" err="1"/>
              <a:t>between</a:t>
            </a:r>
            <a:r>
              <a:rPr lang="nl-NL" dirty="0"/>
              <a:t> </a:t>
            </a:r>
            <a:br>
              <a:rPr lang="nl-NL" dirty="0"/>
            </a:br>
            <a:r>
              <a:rPr lang="nl-NL" dirty="0" err="1"/>
              <a:t>cores</a:t>
            </a:r>
            <a:endParaRPr lang="nl-NL" dirty="0"/>
          </a:p>
        </p:txBody>
      </p:sp>
      <p:pic>
        <p:nvPicPr>
          <p:cNvPr id="3074" name="Picture 2" descr="C:\Users\874156\Desktop\2012-quad-core-phone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8275" y="4581129"/>
            <a:ext cx="3015725" cy="2276872"/>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a:grpSpLocks/>
          </p:cNvGrpSpPr>
          <p:nvPr/>
        </p:nvGrpSpPr>
        <p:grpSpPr bwMode="auto">
          <a:xfrm>
            <a:off x="971550" y="2893052"/>
            <a:ext cx="7327899" cy="506412"/>
            <a:chOff x="204" y="1932"/>
            <a:chExt cx="4616" cy="319"/>
          </a:xfrm>
        </p:grpSpPr>
        <p:sp>
          <p:nvSpPr>
            <p:cNvPr id="6" name="Line 5"/>
            <p:cNvSpPr>
              <a:spLocks noChangeShapeType="1"/>
            </p:cNvSpPr>
            <p:nvPr/>
          </p:nvSpPr>
          <p:spPr bwMode="auto">
            <a:xfrm>
              <a:off x="204" y="2115"/>
              <a:ext cx="4263" cy="0"/>
            </a:xfrm>
            <a:prstGeom prst="line">
              <a:avLst/>
            </a:prstGeom>
            <a:noFill/>
            <a:ln w="38100">
              <a:solidFill>
                <a:schemeClr val="tx1"/>
              </a:solidFill>
              <a:round/>
              <a:headEnd/>
              <a:tailEnd type="triangle" w="lg" len="lg"/>
            </a:ln>
            <a:extLst>
              <a:ext uri="{909E8E84-426E-40DD-AFC4-6F175D3DCCD1}">
                <a14:hiddenFill xmlns:a14="http://schemas.microsoft.com/office/drawing/2010/main">
                  <a:noFill/>
                </a14:hiddenFill>
              </a:ext>
            </a:extLst>
          </p:spPr>
          <p:txBody>
            <a:bodyPr/>
            <a:lstStyle/>
            <a:p>
              <a:endParaRPr lang="nl-NL"/>
            </a:p>
          </p:txBody>
        </p:sp>
        <p:sp>
          <p:nvSpPr>
            <p:cNvPr id="7" name="Line 6"/>
            <p:cNvSpPr>
              <a:spLocks noChangeShapeType="1"/>
            </p:cNvSpPr>
            <p:nvPr/>
          </p:nvSpPr>
          <p:spPr bwMode="auto">
            <a:xfrm>
              <a:off x="477"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8" name="Line 7"/>
            <p:cNvSpPr>
              <a:spLocks noChangeShapeType="1"/>
            </p:cNvSpPr>
            <p:nvPr/>
          </p:nvSpPr>
          <p:spPr bwMode="auto">
            <a:xfrm>
              <a:off x="1202"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9" name="Line 8"/>
            <p:cNvSpPr>
              <a:spLocks noChangeShapeType="1"/>
            </p:cNvSpPr>
            <p:nvPr/>
          </p:nvSpPr>
          <p:spPr bwMode="auto">
            <a:xfrm>
              <a:off x="1928"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0" name="Line 9"/>
            <p:cNvSpPr>
              <a:spLocks noChangeShapeType="1"/>
            </p:cNvSpPr>
            <p:nvPr/>
          </p:nvSpPr>
          <p:spPr bwMode="auto">
            <a:xfrm>
              <a:off x="2654"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1" name="Line 10"/>
            <p:cNvSpPr>
              <a:spLocks noChangeShapeType="1"/>
            </p:cNvSpPr>
            <p:nvPr/>
          </p:nvSpPr>
          <p:spPr bwMode="auto">
            <a:xfrm>
              <a:off x="3380"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2" name="Line 11"/>
            <p:cNvSpPr>
              <a:spLocks noChangeShapeType="1"/>
            </p:cNvSpPr>
            <p:nvPr/>
          </p:nvSpPr>
          <p:spPr bwMode="auto">
            <a:xfrm>
              <a:off x="4105"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3" name="Text Box 12"/>
            <p:cNvSpPr txBox="1">
              <a:spLocks noChangeArrowheads="1"/>
            </p:cNvSpPr>
            <p:nvPr/>
          </p:nvSpPr>
          <p:spPr bwMode="auto">
            <a:xfrm>
              <a:off x="4423" y="1932"/>
              <a:ext cx="39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dirty="0">
                  <a:latin typeface="Tahoma" pitchFamily="34" charset="0"/>
                </a:rPr>
                <a:t>time</a:t>
              </a:r>
              <a:endParaRPr lang="en-US" altLang="nl-NL" sz="1800" dirty="0">
                <a:latin typeface="Tahoma" pitchFamily="34" charset="0"/>
              </a:endParaRPr>
            </a:p>
          </p:txBody>
        </p:sp>
      </p:grpSp>
      <p:sp>
        <p:nvSpPr>
          <p:cNvPr id="14" name="Rectangle 16"/>
          <p:cNvSpPr>
            <a:spLocks noChangeArrowheads="1"/>
          </p:cNvSpPr>
          <p:nvPr/>
        </p:nvSpPr>
        <p:spPr bwMode="auto">
          <a:xfrm>
            <a:off x="1476375" y="2748589"/>
            <a:ext cx="1008062" cy="360363"/>
          </a:xfrm>
          <a:prstGeom prst="rect">
            <a:avLst/>
          </a:prstGeom>
          <a:solidFill>
            <a:srgbClr val="FFCC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IP tv</a:t>
            </a:r>
            <a:endParaRPr lang="en-US" altLang="nl-NL" sz="1600" dirty="0">
              <a:latin typeface="Tahoma" pitchFamily="34" charset="0"/>
            </a:endParaRPr>
          </a:p>
        </p:txBody>
      </p:sp>
      <p:sp>
        <p:nvSpPr>
          <p:cNvPr id="15" name="Rectangle 17"/>
          <p:cNvSpPr>
            <a:spLocks noChangeArrowheads="1"/>
          </p:cNvSpPr>
          <p:nvPr/>
        </p:nvSpPr>
        <p:spPr bwMode="auto">
          <a:xfrm>
            <a:off x="2628900" y="2748589"/>
            <a:ext cx="1008062" cy="360363"/>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err="1">
                <a:latin typeface="Tahoma" pitchFamily="34" charset="0"/>
              </a:rPr>
              <a:t>Torrent</a:t>
            </a:r>
            <a:endParaRPr lang="en-US" altLang="nl-NL" sz="1600" dirty="0">
              <a:latin typeface="Tahoma" pitchFamily="34" charset="0"/>
            </a:endParaRPr>
          </a:p>
        </p:txBody>
      </p:sp>
      <p:grpSp>
        <p:nvGrpSpPr>
          <p:cNvPr id="16" name="Group 4"/>
          <p:cNvGrpSpPr>
            <a:grpSpLocks/>
          </p:cNvGrpSpPr>
          <p:nvPr/>
        </p:nvGrpSpPr>
        <p:grpSpPr bwMode="auto">
          <a:xfrm>
            <a:off x="971550" y="2245352"/>
            <a:ext cx="7327901" cy="506412"/>
            <a:chOff x="204" y="1932"/>
            <a:chExt cx="4616" cy="319"/>
          </a:xfrm>
        </p:grpSpPr>
        <p:sp>
          <p:nvSpPr>
            <p:cNvPr id="17" name="Line 5"/>
            <p:cNvSpPr>
              <a:spLocks noChangeShapeType="1"/>
            </p:cNvSpPr>
            <p:nvPr/>
          </p:nvSpPr>
          <p:spPr bwMode="auto">
            <a:xfrm>
              <a:off x="204" y="2115"/>
              <a:ext cx="4263" cy="0"/>
            </a:xfrm>
            <a:prstGeom prst="line">
              <a:avLst/>
            </a:prstGeom>
            <a:noFill/>
            <a:ln w="38100">
              <a:solidFill>
                <a:schemeClr val="tx1"/>
              </a:solidFill>
              <a:round/>
              <a:headEnd/>
              <a:tailEnd type="triangle" w="lg" len="lg"/>
            </a:ln>
            <a:extLst>
              <a:ext uri="{909E8E84-426E-40DD-AFC4-6F175D3DCCD1}">
                <a14:hiddenFill xmlns:a14="http://schemas.microsoft.com/office/drawing/2010/main">
                  <a:noFill/>
                </a14:hiddenFill>
              </a:ext>
            </a:extLst>
          </p:spPr>
          <p:txBody>
            <a:bodyPr/>
            <a:lstStyle/>
            <a:p>
              <a:endParaRPr lang="nl-NL"/>
            </a:p>
          </p:txBody>
        </p:sp>
        <p:sp>
          <p:nvSpPr>
            <p:cNvPr id="18" name="Line 6"/>
            <p:cNvSpPr>
              <a:spLocks noChangeShapeType="1"/>
            </p:cNvSpPr>
            <p:nvPr/>
          </p:nvSpPr>
          <p:spPr bwMode="auto">
            <a:xfrm>
              <a:off x="477"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9" name="Line 7"/>
            <p:cNvSpPr>
              <a:spLocks noChangeShapeType="1"/>
            </p:cNvSpPr>
            <p:nvPr/>
          </p:nvSpPr>
          <p:spPr bwMode="auto">
            <a:xfrm>
              <a:off x="1202"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0" name="Line 8"/>
            <p:cNvSpPr>
              <a:spLocks noChangeShapeType="1"/>
            </p:cNvSpPr>
            <p:nvPr/>
          </p:nvSpPr>
          <p:spPr bwMode="auto">
            <a:xfrm>
              <a:off x="1928"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1" name="Line 9"/>
            <p:cNvSpPr>
              <a:spLocks noChangeShapeType="1"/>
            </p:cNvSpPr>
            <p:nvPr/>
          </p:nvSpPr>
          <p:spPr bwMode="auto">
            <a:xfrm>
              <a:off x="2654"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2" name="Line 10"/>
            <p:cNvSpPr>
              <a:spLocks noChangeShapeType="1"/>
            </p:cNvSpPr>
            <p:nvPr/>
          </p:nvSpPr>
          <p:spPr bwMode="auto">
            <a:xfrm>
              <a:off x="3380"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3" name="Line 11"/>
            <p:cNvSpPr>
              <a:spLocks noChangeShapeType="1"/>
            </p:cNvSpPr>
            <p:nvPr/>
          </p:nvSpPr>
          <p:spPr bwMode="auto">
            <a:xfrm>
              <a:off x="4105"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4" name="Text Box 12"/>
            <p:cNvSpPr txBox="1">
              <a:spLocks noChangeArrowheads="1"/>
            </p:cNvSpPr>
            <p:nvPr/>
          </p:nvSpPr>
          <p:spPr bwMode="auto">
            <a:xfrm>
              <a:off x="4423" y="1932"/>
              <a:ext cx="39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nl-NL" altLang="nl-NL" sz="1800" dirty="0">
                  <a:latin typeface="Tahoma" pitchFamily="34" charset="0"/>
                </a:rPr>
                <a:t>time</a:t>
              </a:r>
              <a:endParaRPr lang="en-US" altLang="nl-NL" sz="1800" dirty="0">
                <a:latin typeface="Tahoma" pitchFamily="34" charset="0"/>
              </a:endParaRPr>
            </a:p>
          </p:txBody>
        </p:sp>
      </p:grpSp>
      <p:sp>
        <p:nvSpPr>
          <p:cNvPr id="25" name="Rectangle 18"/>
          <p:cNvSpPr>
            <a:spLocks noChangeArrowheads="1"/>
          </p:cNvSpPr>
          <p:nvPr/>
        </p:nvSpPr>
        <p:spPr bwMode="auto">
          <a:xfrm>
            <a:off x="1476375" y="2100889"/>
            <a:ext cx="1008062" cy="360363"/>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26" name="Rectangle 19"/>
          <p:cNvSpPr>
            <a:spLocks noChangeArrowheads="1"/>
          </p:cNvSpPr>
          <p:nvPr/>
        </p:nvSpPr>
        <p:spPr bwMode="auto">
          <a:xfrm>
            <a:off x="2628900" y="2100889"/>
            <a:ext cx="1008062" cy="360363"/>
          </a:xfrm>
          <a:prstGeom prst="rect">
            <a:avLst/>
          </a:prstGeom>
          <a:solidFill>
            <a:srgbClr val="FF9999"/>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Music</a:t>
            </a:r>
            <a:endParaRPr lang="en-US" altLang="nl-NL" sz="1600" dirty="0">
              <a:latin typeface="Tahoma" pitchFamily="34" charset="0"/>
            </a:endParaRPr>
          </a:p>
        </p:txBody>
      </p:sp>
      <p:sp>
        <p:nvSpPr>
          <p:cNvPr id="27" name="Rectangle 16"/>
          <p:cNvSpPr>
            <a:spLocks noChangeArrowheads="1"/>
          </p:cNvSpPr>
          <p:nvPr/>
        </p:nvSpPr>
        <p:spPr bwMode="auto">
          <a:xfrm>
            <a:off x="3779837" y="2750177"/>
            <a:ext cx="1008063" cy="360362"/>
          </a:xfrm>
          <a:prstGeom prst="rect">
            <a:avLst/>
          </a:prstGeom>
          <a:solidFill>
            <a:srgbClr val="FFCC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IP tv</a:t>
            </a:r>
            <a:endParaRPr lang="en-US" altLang="nl-NL" sz="1600" dirty="0">
              <a:latin typeface="Tahoma" pitchFamily="34" charset="0"/>
            </a:endParaRPr>
          </a:p>
        </p:txBody>
      </p:sp>
      <p:sp>
        <p:nvSpPr>
          <p:cNvPr id="28" name="Rectangle 17"/>
          <p:cNvSpPr>
            <a:spLocks noChangeArrowheads="1"/>
          </p:cNvSpPr>
          <p:nvPr/>
        </p:nvSpPr>
        <p:spPr bwMode="auto">
          <a:xfrm>
            <a:off x="4932362" y="2750177"/>
            <a:ext cx="1008063" cy="360362"/>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err="1">
                <a:latin typeface="Tahoma" pitchFamily="34" charset="0"/>
              </a:rPr>
              <a:t>Torrent</a:t>
            </a:r>
            <a:endParaRPr lang="en-US" altLang="nl-NL" sz="1600" dirty="0">
              <a:latin typeface="Tahoma" pitchFamily="34" charset="0"/>
            </a:endParaRPr>
          </a:p>
        </p:txBody>
      </p:sp>
      <p:sp>
        <p:nvSpPr>
          <p:cNvPr id="29" name="Rectangle 16"/>
          <p:cNvSpPr>
            <a:spLocks noChangeArrowheads="1"/>
          </p:cNvSpPr>
          <p:nvPr/>
        </p:nvSpPr>
        <p:spPr bwMode="auto">
          <a:xfrm>
            <a:off x="6084887" y="2750177"/>
            <a:ext cx="1008063" cy="360362"/>
          </a:xfrm>
          <a:prstGeom prst="rect">
            <a:avLst/>
          </a:prstGeom>
          <a:solidFill>
            <a:srgbClr val="FFCC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IP tv</a:t>
            </a:r>
            <a:endParaRPr lang="en-US" altLang="nl-NL" sz="1600" dirty="0">
              <a:latin typeface="Tahoma" pitchFamily="34" charset="0"/>
            </a:endParaRPr>
          </a:p>
        </p:txBody>
      </p:sp>
      <p:sp>
        <p:nvSpPr>
          <p:cNvPr id="30" name="Rectangle 18"/>
          <p:cNvSpPr>
            <a:spLocks noChangeArrowheads="1"/>
          </p:cNvSpPr>
          <p:nvPr/>
        </p:nvSpPr>
        <p:spPr bwMode="auto">
          <a:xfrm>
            <a:off x="3779837" y="2100889"/>
            <a:ext cx="1008063" cy="360363"/>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31" name="Rectangle 19"/>
          <p:cNvSpPr>
            <a:spLocks noChangeArrowheads="1"/>
          </p:cNvSpPr>
          <p:nvPr/>
        </p:nvSpPr>
        <p:spPr bwMode="auto">
          <a:xfrm>
            <a:off x="4932362" y="2100889"/>
            <a:ext cx="1008063" cy="360363"/>
          </a:xfrm>
          <a:prstGeom prst="rect">
            <a:avLst/>
          </a:prstGeom>
          <a:solidFill>
            <a:srgbClr val="FF9999"/>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Music</a:t>
            </a:r>
            <a:endParaRPr lang="en-US" altLang="nl-NL" sz="1600" dirty="0">
              <a:latin typeface="Tahoma" pitchFamily="34" charset="0"/>
            </a:endParaRPr>
          </a:p>
        </p:txBody>
      </p:sp>
      <p:sp>
        <p:nvSpPr>
          <p:cNvPr id="32" name="Rectangle 18"/>
          <p:cNvSpPr>
            <a:spLocks noChangeArrowheads="1"/>
          </p:cNvSpPr>
          <p:nvPr/>
        </p:nvSpPr>
        <p:spPr bwMode="auto">
          <a:xfrm>
            <a:off x="6084887" y="2100889"/>
            <a:ext cx="1008063" cy="360363"/>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33" name="Rectangle 18"/>
          <p:cNvSpPr>
            <a:spLocks noChangeArrowheads="1"/>
          </p:cNvSpPr>
          <p:nvPr/>
        </p:nvSpPr>
        <p:spPr bwMode="auto">
          <a:xfrm>
            <a:off x="107950" y="2100889"/>
            <a:ext cx="1008062" cy="3603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a:latin typeface="Tahoma" pitchFamily="34" charset="0"/>
              </a:rPr>
              <a:t>Core 1</a:t>
            </a:r>
            <a:endParaRPr lang="en-US" altLang="nl-NL" sz="1800">
              <a:latin typeface="Tahoma" pitchFamily="34" charset="0"/>
            </a:endParaRPr>
          </a:p>
        </p:txBody>
      </p:sp>
      <p:sp>
        <p:nvSpPr>
          <p:cNvPr id="34" name="Rectangle 18"/>
          <p:cNvSpPr>
            <a:spLocks noChangeArrowheads="1"/>
          </p:cNvSpPr>
          <p:nvPr/>
        </p:nvSpPr>
        <p:spPr bwMode="auto">
          <a:xfrm>
            <a:off x="107950" y="2677152"/>
            <a:ext cx="1008062" cy="36036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a:latin typeface="Tahoma" pitchFamily="34" charset="0"/>
              </a:rPr>
              <a:t>Core 2</a:t>
            </a:r>
            <a:endParaRPr lang="en-US" altLang="nl-NL" sz="1800">
              <a:latin typeface="Tahoma" pitchFamily="34" charset="0"/>
            </a:endParaRPr>
          </a:p>
        </p:txBody>
      </p:sp>
      <p:grpSp>
        <p:nvGrpSpPr>
          <p:cNvPr id="35" name="Group 4"/>
          <p:cNvGrpSpPr>
            <a:grpSpLocks/>
          </p:cNvGrpSpPr>
          <p:nvPr/>
        </p:nvGrpSpPr>
        <p:grpSpPr bwMode="auto">
          <a:xfrm>
            <a:off x="971550" y="3899527"/>
            <a:ext cx="7327899" cy="506412"/>
            <a:chOff x="204" y="1932"/>
            <a:chExt cx="4616" cy="319"/>
          </a:xfrm>
        </p:grpSpPr>
        <p:sp>
          <p:nvSpPr>
            <p:cNvPr id="36" name="Line 5"/>
            <p:cNvSpPr>
              <a:spLocks noChangeShapeType="1"/>
            </p:cNvSpPr>
            <p:nvPr/>
          </p:nvSpPr>
          <p:spPr bwMode="auto">
            <a:xfrm>
              <a:off x="204" y="2115"/>
              <a:ext cx="4263" cy="0"/>
            </a:xfrm>
            <a:prstGeom prst="line">
              <a:avLst/>
            </a:prstGeom>
            <a:noFill/>
            <a:ln w="38100">
              <a:solidFill>
                <a:schemeClr val="tx1"/>
              </a:solidFill>
              <a:round/>
              <a:headEnd/>
              <a:tailEnd type="triangle" w="lg" len="lg"/>
            </a:ln>
            <a:extLst>
              <a:ext uri="{909E8E84-426E-40DD-AFC4-6F175D3DCCD1}">
                <a14:hiddenFill xmlns:a14="http://schemas.microsoft.com/office/drawing/2010/main">
                  <a:noFill/>
                </a14:hiddenFill>
              </a:ext>
            </a:extLst>
          </p:spPr>
          <p:txBody>
            <a:bodyPr/>
            <a:lstStyle/>
            <a:p>
              <a:endParaRPr lang="nl-NL"/>
            </a:p>
          </p:txBody>
        </p:sp>
        <p:sp>
          <p:nvSpPr>
            <p:cNvPr id="37" name="Line 6"/>
            <p:cNvSpPr>
              <a:spLocks noChangeShapeType="1"/>
            </p:cNvSpPr>
            <p:nvPr/>
          </p:nvSpPr>
          <p:spPr bwMode="auto">
            <a:xfrm>
              <a:off x="477"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38" name="Line 7"/>
            <p:cNvSpPr>
              <a:spLocks noChangeShapeType="1"/>
            </p:cNvSpPr>
            <p:nvPr/>
          </p:nvSpPr>
          <p:spPr bwMode="auto">
            <a:xfrm>
              <a:off x="1202"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39" name="Line 8"/>
            <p:cNvSpPr>
              <a:spLocks noChangeShapeType="1"/>
            </p:cNvSpPr>
            <p:nvPr/>
          </p:nvSpPr>
          <p:spPr bwMode="auto">
            <a:xfrm>
              <a:off x="1928"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0" name="Line 9"/>
            <p:cNvSpPr>
              <a:spLocks noChangeShapeType="1"/>
            </p:cNvSpPr>
            <p:nvPr/>
          </p:nvSpPr>
          <p:spPr bwMode="auto">
            <a:xfrm>
              <a:off x="2654"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1" name="Line 10"/>
            <p:cNvSpPr>
              <a:spLocks noChangeShapeType="1"/>
            </p:cNvSpPr>
            <p:nvPr/>
          </p:nvSpPr>
          <p:spPr bwMode="auto">
            <a:xfrm>
              <a:off x="3380"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2" name="Line 11"/>
            <p:cNvSpPr>
              <a:spLocks noChangeShapeType="1"/>
            </p:cNvSpPr>
            <p:nvPr/>
          </p:nvSpPr>
          <p:spPr bwMode="auto">
            <a:xfrm>
              <a:off x="4105"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3" name="Text Box 12"/>
            <p:cNvSpPr txBox="1">
              <a:spLocks noChangeArrowheads="1"/>
            </p:cNvSpPr>
            <p:nvPr/>
          </p:nvSpPr>
          <p:spPr bwMode="auto">
            <a:xfrm>
              <a:off x="4423" y="1932"/>
              <a:ext cx="39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dirty="0">
                  <a:latin typeface="Tahoma" pitchFamily="34" charset="0"/>
                </a:rPr>
                <a:t>time</a:t>
              </a:r>
              <a:endParaRPr lang="en-US" altLang="nl-NL" sz="1800" dirty="0">
                <a:latin typeface="Tahoma" pitchFamily="34" charset="0"/>
              </a:endParaRPr>
            </a:p>
          </p:txBody>
        </p:sp>
      </p:grpSp>
      <p:sp>
        <p:nvSpPr>
          <p:cNvPr id="44" name="Rectangle 18"/>
          <p:cNvSpPr>
            <a:spLocks noChangeArrowheads="1"/>
          </p:cNvSpPr>
          <p:nvPr/>
        </p:nvSpPr>
        <p:spPr bwMode="auto">
          <a:xfrm>
            <a:off x="107950" y="3682039"/>
            <a:ext cx="1008062" cy="3603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a:latin typeface="Tahoma" pitchFamily="34" charset="0"/>
              </a:rPr>
              <a:t>Core N</a:t>
            </a:r>
            <a:endParaRPr lang="en-US" altLang="nl-NL" sz="1800">
              <a:latin typeface="Tahoma" pitchFamily="34" charset="0"/>
            </a:endParaRPr>
          </a:p>
        </p:txBody>
      </p:sp>
      <p:sp>
        <p:nvSpPr>
          <p:cNvPr id="45" name="Rectangle 13"/>
          <p:cNvSpPr>
            <a:spLocks noChangeArrowheads="1"/>
          </p:cNvSpPr>
          <p:nvPr/>
        </p:nvSpPr>
        <p:spPr bwMode="auto">
          <a:xfrm>
            <a:off x="2628900" y="3755064"/>
            <a:ext cx="1008062"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6" name="Rectangle 13"/>
          <p:cNvSpPr>
            <a:spLocks noChangeArrowheads="1"/>
          </p:cNvSpPr>
          <p:nvPr/>
        </p:nvSpPr>
        <p:spPr bwMode="auto">
          <a:xfrm>
            <a:off x="1476375" y="3755064"/>
            <a:ext cx="1008062"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7" name="Rectangle 13"/>
          <p:cNvSpPr>
            <a:spLocks noChangeArrowheads="1"/>
          </p:cNvSpPr>
          <p:nvPr/>
        </p:nvSpPr>
        <p:spPr bwMode="auto">
          <a:xfrm>
            <a:off x="4932362" y="3755064"/>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8" name="Rectangle 13"/>
          <p:cNvSpPr>
            <a:spLocks noChangeArrowheads="1"/>
          </p:cNvSpPr>
          <p:nvPr/>
        </p:nvSpPr>
        <p:spPr bwMode="auto">
          <a:xfrm>
            <a:off x="3779837" y="3755064"/>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9" name="Rectangle 13"/>
          <p:cNvSpPr>
            <a:spLocks noChangeArrowheads="1"/>
          </p:cNvSpPr>
          <p:nvPr/>
        </p:nvSpPr>
        <p:spPr bwMode="auto">
          <a:xfrm>
            <a:off x="6084887" y="3755064"/>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50" name="TextBox 49"/>
          <p:cNvSpPr txBox="1">
            <a:spLocks noChangeArrowheads="1"/>
          </p:cNvSpPr>
          <p:nvPr/>
        </p:nvSpPr>
        <p:spPr bwMode="auto">
          <a:xfrm>
            <a:off x="346075" y="3037514"/>
            <a:ext cx="554037" cy="719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nl-NL" altLang="nl-NL"/>
              <a:t>…..</a:t>
            </a:r>
          </a:p>
        </p:txBody>
      </p:sp>
    </p:spTree>
    <p:extLst>
      <p:ext uri="{BB962C8B-B14F-4D97-AF65-F5344CB8AC3E}">
        <p14:creationId xmlns:p14="http://schemas.microsoft.com/office/powerpoint/2010/main" val="27230072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p:txBody>
          <a:bodyPr/>
          <a:lstStyle/>
          <a:p>
            <a:r>
              <a:rPr lang="nl-NL" dirty="0" err="1"/>
              <a:t>What</a:t>
            </a:r>
            <a:r>
              <a:rPr lang="nl-NL" dirty="0"/>
              <a:t> </a:t>
            </a:r>
            <a:r>
              <a:rPr lang="nl-NL" dirty="0" err="1"/>
              <a:t>happens</a:t>
            </a:r>
            <a:r>
              <a:rPr lang="nl-NL" dirty="0"/>
              <a:t> </a:t>
            </a:r>
            <a:r>
              <a:rPr lang="nl-NL" dirty="0" err="1"/>
              <a:t>with</a:t>
            </a:r>
            <a:r>
              <a:rPr lang="nl-NL" dirty="0"/>
              <a:t> </a:t>
            </a:r>
            <a:r>
              <a:rPr lang="nl-NL" dirty="0" err="1"/>
              <a:t>the</a:t>
            </a:r>
            <a:r>
              <a:rPr lang="nl-NL" dirty="0"/>
              <a:t> data </a:t>
            </a:r>
            <a:r>
              <a:rPr lang="nl-NL" dirty="0" err="1"/>
              <a:t>when</a:t>
            </a:r>
            <a:r>
              <a:rPr lang="nl-NL" dirty="0"/>
              <a:t> </a:t>
            </a:r>
            <a:r>
              <a:rPr lang="nl-NL" dirty="0" err="1"/>
              <a:t>there</a:t>
            </a:r>
            <a:r>
              <a:rPr lang="nl-NL" dirty="0"/>
              <a:t> is a context switch?</a:t>
            </a:r>
          </a:p>
        </p:txBody>
      </p:sp>
      <p:sp>
        <p:nvSpPr>
          <p:cNvPr id="3" name="Tijdelijke aanduiding voor inhoud 2"/>
          <p:cNvSpPr>
            <a:spLocks noGrp="1"/>
          </p:cNvSpPr>
          <p:nvPr>
            <p:ph type="subTitle" idx="1"/>
          </p:nvPr>
        </p:nvSpPr>
        <p:spPr/>
        <p:txBody>
          <a:bodyPr/>
          <a:lstStyle/>
          <a:p>
            <a:pPr algn="ctr"/>
            <a:r>
              <a:rPr lang="nl-NL" dirty="0"/>
              <a:t>Memory management</a:t>
            </a:r>
          </a:p>
        </p:txBody>
      </p:sp>
    </p:spTree>
    <p:extLst>
      <p:ext uri="{BB962C8B-B14F-4D97-AF65-F5344CB8AC3E}">
        <p14:creationId xmlns:p14="http://schemas.microsoft.com/office/powerpoint/2010/main" val="35399353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Memory </a:t>
            </a:r>
            <a:r>
              <a:rPr lang="nl-NL" dirty="0" err="1"/>
              <a:t>usage</a:t>
            </a:r>
            <a:endParaRPr lang="nl-NL" dirty="0"/>
          </a:p>
        </p:txBody>
      </p:sp>
      <p:sp>
        <p:nvSpPr>
          <p:cNvPr id="3" name="Tijdelijke aanduiding voor inhoud 2"/>
          <p:cNvSpPr>
            <a:spLocks noGrp="1"/>
          </p:cNvSpPr>
          <p:nvPr>
            <p:ph idx="1"/>
          </p:nvPr>
        </p:nvSpPr>
        <p:spPr/>
        <p:txBody>
          <a:bodyPr lIns="0" tIns="0" rIns="0" bIns="0" anchor="t"/>
          <a:lstStyle/>
          <a:p>
            <a:r>
              <a:rPr lang="nl-NL" sz="2000" b="1" dirty="0"/>
              <a:t>Program code like:</a:t>
            </a:r>
          </a:p>
          <a:p>
            <a:pPr marL="0" indent="0"/>
            <a:r>
              <a:rPr lang="nl-NL" sz="1600">
                <a:solidFill>
                  <a:srgbClr val="0000FF"/>
                </a:solidFill>
                <a:highlight>
                  <a:srgbClr val="FFFFFF"/>
                </a:highlight>
                <a:latin typeface="Consolas"/>
              </a:rPr>
              <a:t>	int</a:t>
            </a:r>
            <a:r>
              <a:rPr lang="nl-NL" sz="1600">
                <a:highlight>
                  <a:srgbClr val="FFFFFF"/>
                </a:highlight>
                <a:latin typeface="Consolas"/>
              </a:rPr>
              <a:t> numberA = </a:t>
            </a:r>
            <a:r>
              <a:rPr lang="nl-NL" sz="1600">
                <a:solidFill>
                  <a:srgbClr val="2B91AF"/>
                </a:solidFill>
                <a:highlight>
                  <a:srgbClr val="FFFFFF"/>
                </a:highlight>
                <a:latin typeface="Consolas"/>
              </a:rPr>
              <a:t>Convert</a:t>
            </a:r>
            <a:r>
              <a:rPr lang="nl-NL" sz="1600">
                <a:highlight>
                  <a:srgbClr val="FFFFFF"/>
                </a:highlight>
                <a:latin typeface="Consolas"/>
              </a:rPr>
              <a:t>.ToInt32(tbNumberA.Text);</a:t>
            </a:r>
            <a:endParaRPr lang="nl-NL" sz="1600" dirty="0"/>
          </a:p>
          <a:p>
            <a:pPr marL="0" indent="0"/>
            <a:r>
              <a:rPr lang="nl-NL" sz="1600">
                <a:solidFill>
                  <a:srgbClr val="2B91AF"/>
                </a:solidFill>
                <a:highlight>
                  <a:srgbClr val="FFFFFF"/>
                </a:highlight>
                <a:latin typeface="Consolas"/>
              </a:rPr>
              <a:t>	MyClass</a:t>
            </a:r>
            <a:r>
              <a:rPr lang="nl-NL" sz="1600">
                <a:highlight>
                  <a:srgbClr val="FFFFFF"/>
                </a:highlight>
                <a:latin typeface="Consolas"/>
              </a:rPr>
              <a:t> myObj = </a:t>
            </a:r>
            <a:r>
              <a:rPr lang="nl-NL" sz="1600">
                <a:solidFill>
                  <a:srgbClr val="0000FF"/>
                </a:solidFill>
                <a:highlight>
                  <a:srgbClr val="FFFFFF"/>
                </a:highlight>
                <a:latin typeface="Consolas"/>
              </a:rPr>
              <a:t>new</a:t>
            </a:r>
            <a:r>
              <a:rPr lang="nl-NL" sz="1600">
                <a:highlight>
                  <a:srgbClr val="FFFFFF"/>
                </a:highlight>
                <a:latin typeface="Consolas"/>
              </a:rPr>
              <a:t> </a:t>
            </a:r>
            <a:r>
              <a:rPr lang="nl-NL" sz="1600">
                <a:solidFill>
                  <a:srgbClr val="2B91AF"/>
                </a:solidFill>
                <a:highlight>
                  <a:srgbClr val="FFFFFF"/>
                </a:highlight>
                <a:latin typeface="Consolas"/>
              </a:rPr>
              <a:t>MyClass</a:t>
            </a:r>
            <a:r>
              <a:rPr lang="nl-NL" sz="1600">
                <a:highlight>
                  <a:srgbClr val="FFFFFF"/>
                </a:highlight>
                <a:latin typeface="Consolas"/>
              </a:rPr>
              <a:t>(); </a:t>
            </a:r>
            <a:endParaRPr lang="nl-NL" sz="1600" dirty="0">
              <a:solidFill>
                <a:srgbClr val="0000FF"/>
              </a:solidFill>
              <a:highlight>
                <a:srgbClr val="FFFFFF"/>
              </a:highlight>
              <a:latin typeface="Consolas"/>
            </a:endParaRPr>
          </a:p>
          <a:p>
            <a:r>
              <a:rPr lang="nl-NL" sz="2000" b="1"/>
              <a:t>and the application self uses volatile memory (RAM)</a:t>
            </a:r>
          </a:p>
          <a:p>
            <a:endParaRPr lang="nl-NL" sz="2000" b="1" dirty="0"/>
          </a:p>
          <a:p>
            <a:pPr>
              <a:buFont typeface="Arial" panose="020B0604020202020204" pitchFamily="34" charset="0"/>
              <a:buChar char="•"/>
            </a:pPr>
            <a:r>
              <a:rPr lang="nl-NL" sz="1800"/>
              <a:t>Amount of RAM needed = N</a:t>
            </a:r>
            <a:r>
              <a:rPr lang="nl-NL" sz="1800" baseline="-25000"/>
              <a:t>Visual Studio </a:t>
            </a:r>
            <a:r>
              <a:rPr lang="nl-NL" sz="1800"/>
              <a:t>+ N</a:t>
            </a:r>
            <a:r>
              <a:rPr lang="nl-NL" sz="1800" baseline="-25000"/>
              <a:t>Word </a:t>
            </a:r>
            <a:r>
              <a:rPr lang="nl-NL" sz="1800"/>
              <a:t>+ N</a:t>
            </a:r>
            <a:r>
              <a:rPr lang="nl-NL" sz="1800" baseline="-25000"/>
              <a:t>Chrome </a:t>
            </a:r>
            <a:r>
              <a:rPr lang="nl-NL" sz="1800"/>
              <a:t>+ …</a:t>
            </a:r>
          </a:p>
          <a:p>
            <a:pPr>
              <a:buFont typeface="Arial" panose="020B0604020202020204" pitchFamily="34" charset="0"/>
              <a:buChar char="•"/>
            </a:pPr>
            <a:r>
              <a:rPr lang="nl-NL" sz="1800"/>
              <a:t>&gt; available RAM?</a:t>
            </a:r>
          </a:p>
          <a:p>
            <a:pPr>
              <a:buFont typeface="Arial" panose="020B0604020202020204" pitchFamily="34" charset="0"/>
              <a:buChar char="•"/>
            </a:pPr>
            <a:endParaRPr lang="nl-NL" sz="1800" dirty="0"/>
          </a:p>
          <a:p>
            <a:pPr marL="0" indent="0"/>
            <a:r>
              <a:rPr lang="nl-NL" sz="2400"/>
              <a:t>Solution: </a:t>
            </a:r>
            <a:r>
              <a:rPr lang="nl-NL" sz="2400" b="1"/>
              <a:t>Buy more RAM</a:t>
            </a:r>
            <a:endParaRPr lang="nl-NL" sz="2400"/>
          </a:p>
          <a:p>
            <a:pPr>
              <a:buFont typeface="Arial" panose="020B0604020202020204" pitchFamily="34" charset="0"/>
              <a:buChar char="•"/>
            </a:pPr>
            <a:endParaRPr lang="nl-NL" sz="1600" dirty="0"/>
          </a:p>
        </p:txBody>
      </p:sp>
      <p:sp>
        <p:nvSpPr>
          <p:cNvPr id="5" name="AutoShape 3"/>
          <p:cNvSpPr>
            <a:spLocks noChangeArrowheads="1"/>
          </p:cNvSpPr>
          <p:nvPr/>
        </p:nvSpPr>
        <p:spPr bwMode="auto">
          <a:xfrm>
            <a:off x="1547664" y="5057946"/>
            <a:ext cx="5688632" cy="1467398"/>
          </a:xfrm>
          <a:prstGeom prst="wedgeRoundRectCallout">
            <a:avLst>
              <a:gd name="adj1" fmla="val -26272"/>
              <a:gd name="adj2" fmla="val -59837"/>
              <a:gd name="adj3" fmla="val 16667"/>
            </a:avLst>
          </a:prstGeom>
          <a:solidFill>
            <a:schemeClr val="tx2">
              <a:lumMod val="10000"/>
              <a:lumOff val="90000"/>
            </a:schemeClr>
          </a:solidFill>
          <a:ln w="9525">
            <a:solidFill>
              <a:srgbClr val="000000"/>
            </a:solidFill>
            <a:miter lim="800000"/>
            <a:headEnd/>
            <a:tailEnd/>
          </a:ln>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en-US" altLang="nl-NL" sz="1800" dirty="0">
                <a:latin typeface="Tahoma" pitchFamily="34" charset="0"/>
              </a:rPr>
              <a:t>Cheaper solution: </a:t>
            </a:r>
            <a:r>
              <a:rPr lang="en-US" altLang="nl-NL" sz="1800" b="1" dirty="0">
                <a:latin typeface="Tahoma" pitchFamily="34" charset="0"/>
              </a:rPr>
              <a:t>Let the OS handle this!</a:t>
            </a:r>
          </a:p>
          <a:p>
            <a:pPr algn="ctr"/>
            <a:endParaRPr lang="en-US" altLang="nl-NL" sz="1800" dirty="0">
              <a:latin typeface="Tahoma" pitchFamily="34" charset="0"/>
            </a:endParaRPr>
          </a:p>
          <a:p>
            <a:pPr algn="ctr"/>
            <a:r>
              <a:rPr lang="en-US" altLang="nl-NL" sz="1800" dirty="0">
                <a:latin typeface="Tahoma" pitchFamily="34" charset="0"/>
              </a:rPr>
              <a:t>OS determines who can access which part of the RAM &amp; uses a ‘trick’ called </a:t>
            </a:r>
            <a:r>
              <a:rPr lang="en-US" altLang="nl-NL" sz="1800" u="sng" dirty="0">
                <a:latin typeface="Tahoma" pitchFamily="34" charset="0"/>
              </a:rPr>
              <a:t>virtual memory</a:t>
            </a:r>
          </a:p>
        </p:txBody>
      </p:sp>
      <p:cxnSp>
        <p:nvCxnSpPr>
          <p:cNvPr id="16" name="Rechte verbindingslijn 15"/>
          <p:cNvCxnSpPr/>
          <p:nvPr/>
        </p:nvCxnSpPr>
        <p:spPr bwMode="auto">
          <a:xfrm>
            <a:off x="1763688" y="4725144"/>
            <a:ext cx="2232248"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1479112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OS – Memory management</a:t>
            </a:r>
          </a:p>
        </p:txBody>
      </p:sp>
      <p:sp>
        <p:nvSpPr>
          <p:cNvPr id="3" name="Tijdelijke aanduiding voor inhoud 2"/>
          <p:cNvSpPr>
            <a:spLocks noGrp="1"/>
          </p:cNvSpPr>
          <p:nvPr>
            <p:ph idx="1"/>
          </p:nvPr>
        </p:nvSpPr>
        <p:spPr/>
        <p:txBody>
          <a:bodyPr/>
          <a:lstStyle/>
          <a:p>
            <a:pPr algn="ctr"/>
            <a:r>
              <a:rPr lang="nl-NL" b="1" dirty="0"/>
              <a:t>Multiple </a:t>
            </a:r>
            <a:r>
              <a:rPr lang="nl-NL" b="1" dirty="0" err="1"/>
              <a:t>applications</a:t>
            </a:r>
            <a:r>
              <a:rPr lang="nl-NL" b="1" dirty="0"/>
              <a:t> running</a:t>
            </a:r>
          </a:p>
          <a:p>
            <a:pPr algn="ctr"/>
            <a:endParaRPr lang="nl-NL" b="1" dirty="0"/>
          </a:p>
          <a:p>
            <a:pPr marL="457200" indent="-457200">
              <a:buFont typeface="Arial" panose="020B0604020202020204" pitchFamily="34" charset="0"/>
              <a:buChar char="•"/>
            </a:pPr>
            <a:r>
              <a:rPr lang="nl-NL" dirty="0" err="1"/>
              <a:t>Where</a:t>
            </a:r>
            <a:r>
              <a:rPr lang="nl-NL" dirty="0"/>
              <a:t> is ‘</a:t>
            </a:r>
            <a:r>
              <a:rPr lang="nl-NL" dirty="0" err="1"/>
              <a:t>my</a:t>
            </a:r>
            <a:r>
              <a:rPr lang="nl-NL" dirty="0"/>
              <a:t>’ data?</a:t>
            </a:r>
          </a:p>
          <a:p>
            <a:pPr marL="457200" indent="-457200">
              <a:buFont typeface="Arial" panose="020B0604020202020204" pitchFamily="34" charset="0"/>
              <a:buChar char="•"/>
            </a:pPr>
            <a:r>
              <a:rPr lang="nl-NL" dirty="0" err="1"/>
              <a:t>What</a:t>
            </a:r>
            <a:r>
              <a:rPr lang="nl-NL" dirty="0"/>
              <a:t> </a:t>
            </a:r>
            <a:r>
              <a:rPr lang="nl-NL" dirty="0" err="1"/>
              <a:t>happens</a:t>
            </a:r>
            <a:r>
              <a:rPr lang="nl-NL" dirty="0"/>
              <a:t> </a:t>
            </a:r>
            <a:r>
              <a:rPr lang="nl-NL" dirty="0" err="1"/>
              <a:t>when</a:t>
            </a:r>
            <a:r>
              <a:rPr lang="nl-NL" dirty="0"/>
              <a:t>:</a:t>
            </a:r>
          </a:p>
          <a:p>
            <a:pPr marL="655638" lvl="1" indent="-457200">
              <a:buFont typeface="Arial" panose="020B0604020202020204" pitchFamily="34" charset="0"/>
              <a:buChar char="•"/>
            </a:pPr>
            <a:r>
              <a:rPr lang="nl-NL" dirty="0"/>
              <a:t>Save data </a:t>
            </a:r>
            <a:r>
              <a:rPr lang="nl-NL" dirty="0" err="1"/>
              <a:t>to</a:t>
            </a:r>
            <a:r>
              <a:rPr lang="nl-NL" dirty="0"/>
              <a:t> memory</a:t>
            </a:r>
          </a:p>
          <a:p>
            <a:pPr marL="655638" lvl="1" indent="-457200">
              <a:buFont typeface="Arial" panose="020B0604020202020204" pitchFamily="34" charset="0"/>
              <a:buChar char="•"/>
            </a:pPr>
            <a:r>
              <a:rPr lang="nl-NL" dirty="0"/>
              <a:t>Start a new </a:t>
            </a:r>
            <a:r>
              <a:rPr lang="nl-NL" dirty="0" err="1"/>
              <a:t>application</a:t>
            </a:r>
            <a:endParaRPr lang="nl-NL" dirty="0"/>
          </a:p>
          <a:p>
            <a:pPr marL="457200" indent="-457200">
              <a:buFont typeface="Arial" panose="020B0604020202020204" pitchFamily="34" charset="0"/>
              <a:buChar char="•"/>
            </a:pPr>
            <a:endParaRPr lang="nl-NL" dirty="0"/>
          </a:p>
          <a:p>
            <a:pPr marL="457200" indent="-457200">
              <a:buFont typeface="Arial" panose="020B0604020202020204" pitchFamily="34" charset="0"/>
              <a:buChar char="•"/>
            </a:pPr>
            <a:endParaRPr lang="nl-NL" dirty="0"/>
          </a:p>
          <a:p>
            <a:pPr marL="0" indent="0"/>
            <a:r>
              <a:rPr lang="nl-NL" dirty="0"/>
              <a:t>Solution: </a:t>
            </a:r>
            <a:r>
              <a:rPr lang="nl-NL" b="1" dirty="0"/>
              <a:t>OS handles memory </a:t>
            </a:r>
            <a:r>
              <a:rPr lang="nl-NL" b="1" dirty="0" err="1"/>
              <a:t>allocation</a:t>
            </a:r>
            <a:endParaRPr lang="nl-NL" dirty="0"/>
          </a:p>
        </p:txBody>
      </p:sp>
      <p:sp>
        <p:nvSpPr>
          <p:cNvPr id="4" name="Rectangle 4"/>
          <p:cNvSpPr>
            <a:spLocks noChangeArrowheads="1"/>
          </p:cNvSpPr>
          <p:nvPr/>
        </p:nvSpPr>
        <p:spPr bwMode="auto">
          <a:xfrm>
            <a:off x="6010919" y="2349723"/>
            <a:ext cx="2449513" cy="3311525"/>
          </a:xfrm>
          <a:prstGeom prst="rect">
            <a:avLst/>
          </a:prstGeom>
          <a:solidFill>
            <a:schemeClr val="bg1">
              <a:lumMod val="85000"/>
            </a:schemeClr>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nl-NL" altLang="nl-NL" sz="1800" b="1" dirty="0">
                <a:solidFill>
                  <a:srgbClr val="000000"/>
                </a:solidFill>
              </a:rPr>
              <a:t>Memory</a:t>
            </a:r>
          </a:p>
          <a:p>
            <a:pPr eaLnBrk="1" hangingPunct="1"/>
            <a:endParaRPr lang="nl-NL" altLang="nl-NL" sz="1800" dirty="0">
              <a:solidFill>
                <a:srgbClr val="000000"/>
              </a:solidFill>
            </a:endParaRPr>
          </a:p>
          <a:p>
            <a:pPr eaLnBrk="1" hangingPunct="1"/>
            <a:endParaRPr lang="nl-NL" altLang="nl-NL" sz="1800" dirty="0">
              <a:solidFill>
                <a:srgbClr val="000000"/>
              </a:solidFill>
            </a:endParaRPr>
          </a:p>
          <a:p>
            <a:pPr eaLnBrk="1" hangingPunct="1"/>
            <a:endParaRPr lang="nl-NL" altLang="nl-NL" sz="1800" dirty="0">
              <a:solidFill>
                <a:srgbClr val="000000"/>
              </a:solidFill>
            </a:endParaRPr>
          </a:p>
          <a:p>
            <a:pPr eaLnBrk="1" hangingPunct="1"/>
            <a:endParaRPr lang="nl-NL" altLang="nl-NL" sz="1800" dirty="0">
              <a:solidFill>
                <a:srgbClr val="000000"/>
              </a:solidFill>
            </a:endParaRPr>
          </a:p>
          <a:p>
            <a:pPr eaLnBrk="1" hangingPunct="1"/>
            <a:endParaRPr lang="nl-NL" altLang="nl-NL" sz="1800" dirty="0">
              <a:solidFill>
                <a:srgbClr val="000000"/>
              </a:solidFill>
            </a:endParaRPr>
          </a:p>
          <a:p>
            <a:pPr eaLnBrk="1" hangingPunct="1"/>
            <a:endParaRPr lang="nl-NL" altLang="nl-NL" sz="1800" dirty="0">
              <a:solidFill>
                <a:srgbClr val="000000"/>
              </a:solidFill>
            </a:endParaRPr>
          </a:p>
          <a:p>
            <a:pPr eaLnBrk="1" hangingPunct="1"/>
            <a:endParaRPr lang="nl-NL" altLang="nl-NL" sz="1800" dirty="0">
              <a:solidFill>
                <a:srgbClr val="000000"/>
              </a:solidFill>
            </a:endParaRPr>
          </a:p>
          <a:p>
            <a:pPr eaLnBrk="1" hangingPunct="1"/>
            <a:endParaRPr lang="nl-NL" altLang="nl-NL" sz="1800" dirty="0">
              <a:solidFill>
                <a:srgbClr val="000000"/>
              </a:solidFill>
            </a:endParaRPr>
          </a:p>
          <a:p>
            <a:pPr eaLnBrk="1" hangingPunct="1"/>
            <a:endParaRPr lang="nl-NL" altLang="nl-NL" sz="1800" dirty="0">
              <a:solidFill>
                <a:srgbClr val="000000"/>
              </a:solidFill>
            </a:endParaRPr>
          </a:p>
          <a:p>
            <a:pPr eaLnBrk="1" hangingPunct="1"/>
            <a:endParaRPr lang="nl-NL" altLang="nl-NL" sz="1800" dirty="0">
              <a:solidFill>
                <a:srgbClr val="000000"/>
              </a:solidFill>
            </a:endParaRPr>
          </a:p>
          <a:p>
            <a:pPr eaLnBrk="1" hangingPunct="1"/>
            <a:endParaRPr lang="en-US" altLang="nl-NL" sz="1800" dirty="0">
              <a:solidFill>
                <a:srgbClr val="000000"/>
              </a:solidFill>
            </a:endParaRPr>
          </a:p>
        </p:txBody>
      </p:sp>
      <p:sp>
        <p:nvSpPr>
          <p:cNvPr id="5" name="Rechthoek 4"/>
          <p:cNvSpPr/>
          <p:nvPr/>
        </p:nvSpPr>
        <p:spPr bwMode="auto">
          <a:xfrm>
            <a:off x="6010919" y="2709763"/>
            <a:ext cx="2449513" cy="288032"/>
          </a:xfrm>
          <a:prstGeom prst="rect">
            <a:avLst/>
          </a:prstGeom>
          <a:solidFill>
            <a:srgbClr val="CC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nl-NL" sz="1400" dirty="0"/>
              <a:t>Voice </a:t>
            </a:r>
            <a:r>
              <a:rPr kumimoji="0" lang="nl-NL" sz="1400" i="0" u="none" strike="noStrike" cap="none" normalizeH="0" dirty="0">
                <a:ln>
                  <a:noFill/>
                </a:ln>
                <a:solidFill>
                  <a:schemeClr val="tx1"/>
                </a:solidFill>
                <a:effectLst/>
              </a:rPr>
              <a:t>chat app.</a:t>
            </a:r>
            <a:endParaRPr kumimoji="0" lang="nl-NL" sz="1400" i="0" u="none" strike="noStrike" cap="none" normalizeH="0" baseline="0" dirty="0">
              <a:ln>
                <a:noFill/>
              </a:ln>
              <a:solidFill>
                <a:schemeClr val="tx1"/>
              </a:solidFill>
              <a:effectLst/>
            </a:endParaRPr>
          </a:p>
        </p:txBody>
      </p:sp>
      <p:sp>
        <p:nvSpPr>
          <p:cNvPr id="6" name="Rechthoek 5"/>
          <p:cNvSpPr/>
          <p:nvPr/>
        </p:nvSpPr>
        <p:spPr bwMode="auto">
          <a:xfrm>
            <a:off x="6010918" y="2997795"/>
            <a:ext cx="2449513" cy="288032"/>
          </a:xfrm>
          <a:prstGeom prst="rect">
            <a:avLst/>
          </a:prstGeom>
          <a:solidFill>
            <a:srgbClr val="FF999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Music app.</a:t>
            </a:r>
          </a:p>
        </p:txBody>
      </p:sp>
      <p:sp>
        <p:nvSpPr>
          <p:cNvPr id="7" name="Rechthoek 6"/>
          <p:cNvSpPr/>
          <p:nvPr/>
        </p:nvSpPr>
        <p:spPr bwMode="auto">
          <a:xfrm>
            <a:off x="6010919" y="4725987"/>
            <a:ext cx="2449513" cy="288032"/>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Game app.</a:t>
            </a:r>
          </a:p>
        </p:txBody>
      </p:sp>
      <p:sp>
        <p:nvSpPr>
          <p:cNvPr id="8" name="Rechthoek 7"/>
          <p:cNvSpPr/>
          <p:nvPr/>
        </p:nvSpPr>
        <p:spPr bwMode="auto">
          <a:xfrm>
            <a:off x="6010916" y="3881315"/>
            <a:ext cx="2449513" cy="288032"/>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err="1">
                <a:ln>
                  <a:noFill/>
                </a:ln>
                <a:solidFill>
                  <a:schemeClr val="tx1"/>
                </a:solidFill>
                <a:effectLst/>
                <a:latin typeface="Fontys Frutiger" pitchFamily="2" charset="0"/>
              </a:rPr>
              <a:t>Torrent</a:t>
            </a:r>
            <a:r>
              <a:rPr kumimoji="0" lang="nl-NL" sz="1400" i="0" u="none" strike="noStrike" cap="none" normalizeH="0" baseline="0" dirty="0">
                <a:ln>
                  <a:noFill/>
                </a:ln>
                <a:solidFill>
                  <a:schemeClr val="tx1"/>
                </a:solidFill>
                <a:effectLst/>
                <a:latin typeface="Fontys Frutiger" pitchFamily="2" charset="0"/>
              </a:rPr>
              <a:t> app.</a:t>
            </a:r>
          </a:p>
        </p:txBody>
      </p:sp>
      <p:sp>
        <p:nvSpPr>
          <p:cNvPr id="9" name="Rechthoek 8"/>
          <p:cNvSpPr/>
          <p:nvPr/>
        </p:nvSpPr>
        <p:spPr bwMode="auto">
          <a:xfrm>
            <a:off x="6010919" y="5373216"/>
            <a:ext cx="2449513"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IP tv app.</a:t>
            </a:r>
          </a:p>
        </p:txBody>
      </p:sp>
      <p:sp>
        <p:nvSpPr>
          <p:cNvPr id="10" name="Rechthoek 9"/>
          <p:cNvSpPr/>
          <p:nvPr/>
        </p:nvSpPr>
        <p:spPr bwMode="auto">
          <a:xfrm>
            <a:off x="6010919" y="4437955"/>
            <a:ext cx="2449513"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a:ln>
                  <a:noFill/>
                </a:ln>
                <a:solidFill>
                  <a:schemeClr val="tx1"/>
                </a:solidFill>
                <a:effectLst/>
                <a:latin typeface="Fontys Frutiger" pitchFamily="2" charset="0"/>
              </a:rPr>
              <a:t>IP tv</a:t>
            </a:r>
            <a:r>
              <a:rPr kumimoji="0" lang="nl-NL" sz="1200" b="0" i="1" u="none" strike="noStrike" cap="none" normalizeH="0" dirty="0">
                <a:ln>
                  <a:noFill/>
                </a:ln>
                <a:solidFill>
                  <a:schemeClr val="tx1"/>
                </a:solidFill>
                <a:effectLst/>
                <a:latin typeface="Fontys Frutiger" pitchFamily="2" charset="0"/>
              </a:rPr>
              <a:t> data</a:t>
            </a:r>
            <a:endParaRPr kumimoji="0" lang="nl-NL" sz="1200" b="0" i="1" u="none" strike="noStrike" cap="none" normalizeH="0" baseline="0" dirty="0">
              <a:ln>
                <a:noFill/>
              </a:ln>
              <a:solidFill>
                <a:schemeClr val="tx1"/>
              </a:solidFill>
              <a:effectLst/>
              <a:latin typeface="Fontys Frutiger" pitchFamily="2" charset="0"/>
            </a:endParaRPr>
          </a:p>
        </p:txBody>
      </p:sp>
      <p:sp>
        <p:nvSpPr>
          <p:cNvPr id="11" name="Rechthoek 10"/>
          <p:cNvSpPr/>
          <p:nvPr/>
        </p:nvSpPr>
        <p:spPr bwMode="auto">
          <a:xfrm>
            <a:off x="6010917" y="5085184"/>
            <a:ext cx="2449513" cy="288032"/>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err="1">
                <a:ln>
                  <a:noFill/>
                </a:ln>
                <a:solidFill>
                  <a:schemeClr val="tx1"/>
                </a:solidFill>
                <a:effectLst/>
                <a:latin typeface="Fontys Frutiger" pitchFamily="2" charset="0"/>
              </a:rPr>
              <a:t>Torrent</a:t>
            </a:r>
            <a:r>
              <a:rPr kumimoji="0" lang="nl-NL" sz="1200" b="0" i="1" u="none" strike="noStrike" cap="none" normalizeH="0" dirty="0">
                <a:ln>
                  <a:noFill/>
                </a:ln>
                <a:solidFill>
                  <a:schemeClr val="tx1"/>
                </a:solidFill>
                <a:effectLst/>
                <a:latin typeface="Fontys Frutiger" pitchFamily="2" charset="0"/>
              </a:rPr>
              <a:t> data</a:t>
            </a:r>
            <a:endParaRPr kumimoji="0" lang="nl-NL" sz="1200" b="0" i="1" u="none" strike="noStrike" cap="none" normalizeH="0" baseline="0" dirty="0">
              <a:ln>
                <a:noFill/>
              </a:ln>
              <a:solidFill>
                <a:schemeClr val="tx1"/>
              </a:solidFill>
              <a:effectLst/>
              <a:latin typeface="Fontys Frutiger" pitchFamily="2" charset="0"/>
            </a:endParaRPr>
          </a:p>
        </p:txBody>
      </p:sp>
      <p:sp>
        <p:nvSpPr>
          <p:cNvPr id="12" name="Rechthoek 11"/>
          <p:cNvSpPr/>
          <p:nvPr/>
        </p:nvSpPr>
        <p:spPr bwMode="auto">
          <a:xfrm>
            <a:off x="6010919" y="3285827"/>
            <a:ext cx="2449513" cy="595488"/>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a:ln>
                  <a:noFill/>
                </a:ln>
                <a:solidFill>
                  <a:schemeClr val="tx1"/>
                </a:solidFill>
                <a:effectLst/>
                <a:latin typeface="Fontys Frutiger" pitchFamily="2" charset="0"/>
              </a:rPr>
              <a:t>Game data</a:t>
            </a:r>
          </a:p>
        </p:txBody>
      </p:sp>
      <p:cxnSp>
        <p:nvCxnSpPr>
          <p:cNvPr id="16" name="Rechte verbindingslijn 15"/>
          <p:cNvCxnSpPr/>
          <p:nvPr/>
        </p:nvCxnSpPr>
        <p:spPr bwMode="auto">
          <a:xfrm>
            <a:off x="6010916" y="2637755"/>
            <a:ext cx="2449513"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7" name="Rechthoek 16"/>
          <p:cNvSpPr/>
          <p:nvPr/>
        </p:nvSpPr>
        <p:spPr bwMode="auto">
          <a:xfrm>
            <a:off x="6007452" y="3645024"/>
            <a:ext cx="1152128" cy="581584"/>
          </a:xfrm>
          <a:prstGeom prst="rect">
            <a:avLst/>
          </a:prstGeom>
          <a:solidFill>
            <a:srgbClr val="CCFFFF">
              <a:alpha val="80000"/>
            </a:srgb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i="1" u="none" strike="noStrike" cap="none" normalizeH="0" baseline="0" dirty="0">
                <a:ln>
                  <a:noFill/>
                </a:ln>
                <a:solidFill>
                  <a:schemeClr val="tx1"/>
                </a:solidFill>
                <a:effectLst/>
                <a:latin typeface="Fontys Frutiger" pitchFamily="2" charset="0"/>
              </a:rPr>
              <a:t>Voice </a:t>
            </a:r>
            <a:r>
              <a:rPr kumimoji="0" lang="nl-NL" sz="1200" i="1" u="none" strike="noStrike" cap="none" normalizeH="0" dirty="0">
                <a:ln>
                  <a:noFill/>
                </a:ln>
                <a:solidFill>
                  <a:schemeClr val="tx1"/>
                </a:solidFill>
                <a:effectLst/>
                <a:latin typeface="Fontys Frutiger" pitchFamily="2" charset="0"/>
              </a:rPr>
              <a:t>chat data</a:t>
            </a:r>
            <a:endParaRPr kumimoji="0" lang="nl-NL" sz="1200" i="1" u="none" strike="noStrike" cap="none" normalizeH="0" baseline="0" dirty="0">
              <a:ln>
                <a:noFill/>
              </a:ln>
              <a:solidFill>
                <a:schemeClr val="tx1"/>
              </a:solidFill>
              <a:effectLst/>
              <a:latin typeface="Fontys Frutiger" pitchFamily="2" charset="0"/>
            </a:endParaRPr>
          </a:p>
        </p:txBody>
      </p:sp>
      <p:sp>
        <p:nvSpPr>
          <p:cNvPr id="18" name="Rechthoek 17"/>
          <p:cNvSpPr/>
          <p:nvPr/>
        </p:nvSpPr>
        <p:spPr bwMode="auto">
          <a:xfrm>
            <a:off x="6010919" y="4279676"/>
            <a:ext cx="2449510" cy="517476"/>
          </a:xfrm>
          <a:prstGeom prst="rect">
            <a:avLst/>
          </a:prstGeom>
          <a:solidFill>
            <a:schemeClr val="bg1">
              <a:alpha val="80000"/>
            </a:scheme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u="none" strike="noStrike" cap="none" normalizeH="0" baseline="0" dirty="0">
                <a:ln>
                  <a:noFill/>
                </a:ln>
                <a:solidFill>
                  <a:schemeClr val="tx1"/>
                </a:solidFill>
                <a:effectLst/>
                <a:latin typeface="Fontys Frutiger" pitchFamily="2" charset="0"/>
              </a:rPr>
              <a:t>Browser app.</a:t>
            </a:r>
          </a:p>
        </p:txBody>
      </p:sp>
      <p:sp>
        <p:nvSpPr>
          <p:cNvPr id="23" name="Gekromde PIJL-RECHTS 22"/>
          <p:cNvSpPr/>
          <p:nvPr/>
        </p:nvSpPr>
        <p:spPr bwMode="auto">
          <a:xfrm>
            <a:off x="5578871" y="2853778"/>
            <a:ext cx="428581" cy="1171553"/>
          </a:xfrm>
          <a:prstGeom prst="curvedRightArrow">
            <a:avLst/>
          </a:prstGeom>
          <a:solidFill>
            <a:srgbClr val="FF3300">
              <a:alpha val="80000"/>
            </a:srgbClr>
          </a:solidFill>
          <a:ln w="9525"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Fontys Frutiger" pitchFamily="2" charset="0"/>
            </a:endParaRPr>
          </a:p>
        </p:txBody>
      </p:sp>
    </p:spTree>
    <p:extLst>
      <p:ext uri="{BB962C8B-B14F-4D97-AF65-F5344CB8AC3E}">
        <p14:creationId xmlns:p14="http://schemas.microsoft.com/office/powerpoint/2010/main" val="3588733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This</a:t>
            </a:r>
            <a:r>
              <a:rPr lang="nl-NL" dirty="0"/>
              <a:t> week</a:t>
            </a:r>
          </a:p>
        </p:txBody>
      </p:sp>
      <p:sp>
        <p:nvSpPr>
          <p:cNvPr id="3" name="Tijdelijke aanduiding voor inhoud 2"/>
          <p:cNvSpPr>
            <a:spLocks noGrp="1"/>
          </p:cNvSpPr>
          <p:nvPr>
            <p:ph idx="1"/>
          </p:nvPr>
        </p:nvSpPr>
        <p:spPr/>
        <p:txBody>
          <a:bodyPr/>
          <a:lstStyle/>
          <a:p>
            <a:pPr marL="457200" indent="-457200">
              <a:buFont typeface="Arial" panose="020B0604020202020204" pitchFamily="34" charset="0"/>
              <a:buChar char="•"/>
            </a:pPr>
            <a:r>
              <a:rPr lang="nl-NL" dirty="0" err="1"/>
              <a:t>What</a:t>
            </a:r>
            <a:r>
              <a:rPr lang="nl-NL" dirty="0"/>
              <a:t> is </a:t>
            </a:r>
            <a:r>
              <a:rPr lang="nl-NL" dirty="0" err="1"/>
              <a:t>an</a:t>
            </a:r>
            <a:r>
              <a:rPr lang="nl-NL" dirty="0"/>
              <a:t> OS?</a:t>
            </a:r>
          </a:p>
          <a:p>
            <a:pPr marL="457200" indent="-457200">
              <a:buFont typeface="Arial" panose="020B0604020202020204" pitchFamily="34" charset="0"/>
              <a:buChar char="•"/>
            </a:pPr>
            <a:r>
              <a:rPr lang="nl-NL" dirty="0" err="1"/>
              <a:t>What</a:t>
            </a:r>
            <a:r>
              <a:rPr lang="nl-NL" dirty="0"/>
              <a:t> does </a:t>
            </a:r>
            <a:r>
              <a:rPr lang="nl-NL" dirty="0" err="1"/>
              <a:t>the</a:t>
            </a:r>
            <a:r>
              <a:rPr lang="nl-NL" dirty="0"/>
              <a:t> OS do?</a:t>
            </a:r>
          </a:p>
        </p:txBody>
      </p:sp>
    </p:spTree>
    <p:extLst>
      <p:ext uri="{BB962C8B-B14F-4D97-AF65-F5344CB8AC3E}">
        <p14:creationId xmlns:p14="http://schemas.microsoft.com/office/powerpoint/2010/main" val="30964525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OS - Memory management</a:t>
            </a:r>
          </a:p>
        </p:txBody>
      </p:sp>
      <p:sp>
        <p:nvSpPr>
          <p:cNvPr id="4" name="Rechthoek 3"/>
          <p:cNvSpPr/>
          <p:nvPr/>
        </p:nvSpPr>
        <p:spPr bwMode="auto">
          <a:xfrm>
            <a:off x="256930" y="1916832"/>
            <a:ext cx="2664296" cy="352800"/>
          </a:xfrm>
          <a:prstGeom prst="rect">
            <a:avLst/>
          </a:prstGeom>
          <a:solidFill>
            <a:schemeClr val="accent2">
              <a:lumMod val="40000"/>
              <a:lumOff val="60000"/>
            </a:scheme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800" b="1" i="0" u="none" strike="noStrike" cap="none" normalizeH="0" baseline="0" dirty="0">
                <a:ln>
                  <a:noFill/>
                </a:ln>
                <a:solidFill>
                  <a:schemeClr val="tx1"/>
                </a:solidFill>
                <a:effectLst/>
              </a:rPr>
              <a:t>Voic</a:t>
            </a:r>
            <a:r>
              <a:rPr lang="nl-NL" sz="1800" b="1" dirty="0"/>
              <a:t>e chat </a:t>
            </a:r>
            <a:r>
              <a:rPr lang="nl-NL" sz="1800" b="1" dirty="0" err="1"/>
              <a:t>application</a:t>
            </a:r>
            <a:r>
              <a:rPr kumimoji="0" lang="nl-NL" sz="1800" b="1" i="0" u="none" strike="noStrike" cap="none" normalizeH="0" baseline="0" dirty="0">
                <a:ln>
                  <a:noFill/>
                </a:ln>
                <a:solidFill>
                  <a:schemeClr val="tx1"/>
                </a:solidFill>
                <a:effectLst/>
              </a:rPr>
              <a:t> </a:t>
            </a:r>
          </a:p>
        </p:txBody>
      </p:sp>
      <p:sp>
        <p:nvSpPr>
          <p:cNvPr id="5" name="Tekstvak 4"/>
          <p:cNvSpPr txBox="1"/>
          <p:nvPr/>
        </p:nvSpPr>
        <p:spPr bwMode="auto">
          <a:xfrm>
            <a:off x="256930" y="2510499"/>
            <a:ext cx="2664296" cy="345680"/>
          </a:xfrm>
          <a:prstGeom prst="rect">
            <a:avLst/>
          </a:prstGeom>
          <a:solidFill>
            <a:schemeClr val="tx1">
              <a:lumMod val="25000"/>
              <a:lumOff val="75000"/>
            </a:schemeClr>
          </a:solidFill>
          <a:ln w="9525">
            <a:solidFill>
              <a:srgbClr val="000000"/>
            </a:solidFill>
            <a:miter lim="800000"/>
            <a:headEnd/>
            <a:tailEnd/>
          </a:ln>
        </p:spPr>
        <p:txBody>
          <a:bodyPr vert="horz" wrap="square" lIns="0" tIns="0" rIns="0" bIns="0" numCol="1" rtlCol="0" anchor="ctr"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1" i="0" u="none" strike="noStrike" kern="0" cap="none" spc="0" normalizeH="0" baseline="0" noProof="0" dirty="0">
                <a:ln>
                  <a:noFill/>
                </a:ln>
                <a:solidFill>
                  <a:srgbClr val="000000"/>
                </a:solidFill>
                <a:effectLst/>
                <a:uLnTx/>
                <a:uFillTx/>
                <a:latin typeface="+mj-lt"/>
                <a:ea typeface="Geneva" charset="-128"/>
                <a:cs typeface="Geneva" charset="-128"/>
              </a:rPr>
              <a:t>OS</a:t>
            </a:r>
          </a:p>
        </p:txBody>
      </p:sp>
      <p:sp>
        <p:nvSpPr>
          <p:cNvPr id="6" name="Rectangle 4"/>
          <p:cNvSpPr>
            <a:spLocks noChangeArrowheads="1"/>
          </p:cNvSpPr>
          <p:nvPr/>
        </p:nvSpPr>
        <p:spPr bwMode="auto">
          <a:xfrm>
            <a:off x="6513605" y="2421731"/>
            <a:ext cx="2449513" cy="3311525"/>
          </a:xfrm>
          <a:prstGeom prst="rect">
            <a:avLst/>
          </a:prstGeom>
          <a:solidFill>
            <a:schemeClr val="bg1">
              <a:lumMod val="85000"/>
            </a:schemeClr>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nl-NL" altLang="nl-NL" sz="1800" b="1" dirty="0">
                <a:solidFill>
                  <a:srgbClr val="000000"/>
                </a:solidFill>
              </a:rPr>
              <a:t>Memory</a:t>
            </a: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en-US" altLang="nl-NL" sz="1800" b="1" dirty="0">
              <a:solidFill>
                <a:srgbClr val="000000"/>
              </a:solidFill>
            </a:endParaRPr>
          </a:p>
        </p:txBody>
      </p:sp>
      <p:sp>
        <p:nvSpPr>
          <p:cNvPr id="7" name="Rechthoek 6"/>
          <p:cNvSpPr/>
          <p:nvPr/>
        </p:nvSpPr>
        <p:spPr bwMode="auto">
          <a:xfrm>
            <a:off x="6513605" y="2781771"/>
            <a:ext cx="2449513" cy="288032"/>
          </a:xfrm>
          <a:prstGeom prst="rect">
            <a:avLst/>
          </a:prstGeom>
          <a:solidFill>
            <a:srgbClr val="CC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nl-NL" sz="1400" dirty="0"/>
              <a:t>Voice </a:t>
            </a:r>
            <a:r>
              <a:rPr kumimoji="0" lang="nl-NL" sz="1400" i="0" u="none" strike="noStrike" cap="none" normalizeH="0" dirty="0">
                <a:ln>
                  <a:noFill/>
                </a:ln>
                <a:solidFill>
                  <a:schemeClr val="tx1"/>
                </a:solidFill>
                <a:effectLst/>
              </a:rPr>
              <a:t>chat app.</a:t>
            </a:r>
            <a:endParaRPr kumimoji="0" lang="nl-NL" sz="1400" i="0" u="none" strike="noStrike" cap="none" normalizeH="0" baseline="0" dirty="0">
              <a:ln>
                <a:noFill/>
              </a:ln>
              <a:solidFill>
                <a:schemeClr val="tx1"/>
              </a:solidFill>
              <a:effectLst/>
            </a:endParaRPr>
          </a:p>
        </p:txBody>
      </p:sp>
      <p:sp>
        <p:nvSpPr>
          <p:cNvPr id="8" name="Rechthoek 7"/>
          <p:cNvSpPr/>
          <p:nvPr/>
        </p:nvSpPr>
        <p:spPr bwMode="auto">
          <a:xfrm>
            <a:off x="6513604" y="3069803"/>
            <a:ext cx="2449513" cy="288032"/>
          </a:xfrm>
          <a:prstGeom prst="rect">
            <a:avLst/>
          </a:prstGeom>
          <a:solidFill>
            <a:srgbClr val="FF999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Music app.</a:t>
            </a:r>
          </a:p>
        </p:txBody>
      </p:sp>
      <p:sp>
        <p:nvSpPr>
          <p:cNvPr id="9" name="Rechthoek 8"/>
          <p:cNvSpPr/>
          <p:nvPr/>
        </p:nvSpPr>
        <p:spPr bwMode="auto">
          <a:xfrm>
            <a:off x="6513605" y="4797995"/>
            <a:ext cx="2449513" cy="288032"/>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Game app.</a:t>
            </a:r>
          </a:p>
        </p:txBody>
      </p:sp>
      <p:sp>
        <p:nvSpPr>
          <p:cNvPr id="10" name="Rechthoek 9"/>
          <p:cNvSpPr/>
          <p:nvPr/>
        </p:nvSpPr>
        <p:spPr bwMode="auto">
          <a:xfrm>
            <a:off x="6513602" y="3953323"/>
            <a:ext cx="2449513" cy="288032"/>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err="1">
                <a:ln>
                  <a:noFill/>
                </a:ln>
                <a:solidFill>
                  <a:schemeClr val="tx1"/>
                </a:solidFill>
                <a:effectLst/>
                <a:latin typeface="Fontys Frutiger" pitchFamily="2" charset="0"/>
              </a:rPr>
              <a:t>Torrent</a:t>
            </a:r>
            <a:r>
              <a:rPr kumimoji="0" lang="nl-NL" sz="1400" i="0" u="none" strike="noStrike" cap="none" normalizeH="0" baseline="0" dirty="0">
                <a:ln>
                  <a:noFill/>
                </a:ln>
                <a:solidFill>
                  <a:schemeClr val="tx1"/>
                </a:solidFill>
                <a:effectLst/>
                <a:latin typeface="Fontys Frutiger" pitchFamily="2" charset="0"/>
              </a:rPr>
              <a:t> app.</a:t>
            </a:r>
          </a:p>
        </p:txBody>
      </p:sp>
      <p:sp>
        <p:nvSpPr>
          <p:cNvPr id="11" name="Rechthoek 10"/>
          <p:cNvSpPr/>
          <p:nvPr/>
        </p:nvSpPr>
        <p:spPr bwMode="auto">
          <a:xfrm>
            <a:off x="6513605" y="5445224"/>
            <a:ext cx="2449513"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IP tv app.</a:t>
            </a:r>
          </a:p>
        </p:txBody>
      </p:sp>
      <p:sp>
        <p:nvSpPr>
          <p:cNvPr id="12" name="Rechthoek 11"/>
          <p:cNvSpPr/>
          <p:nvPr/>
        </p:nvSpPr>
        <p:spPr bwMode="auto">
          <a:xfrm>
            <a:off x="6513605" y="4509963"/>
            <a:ext cx="2449513"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a:ln>
                  <a:noFill/>
                </a:ln>
                <a:solidFill>
                  <a:schemeClr val="tx1"/>
                </a:solidFill>
                <a:effectLst/>
                <a:latin typeface="Fontys Frutiger" pitchFamily="2" charset="0"/>
              </a:rPr>
              <a:t>IP tv</a:t>
            </a:r>
            <a:r>
              <a:rPr kumimoji="0" lang="nl-NL" sz="1200" b="0" i="1" u="none" strike="noStrike" cap="none" normalizeH="0" dirty="0">
                <a:ln>
                  <a:noFill/>
                </a:ln>
                <a:solidFill>
                  <a:schemeClr val="tx1"/>
                </a:solidFill>
                <a:effectLst/>
                <a:latin typeface="Fontys Frutiger" pitchFamily="2" charset="0"/>
              </a:rPr>
              <a:t> data</a:t>
            </a:r>
            <a:endParaRPr kumimoji="0" lang="nl-NL" sz="1200" b="0" i="1" u="none" strike="noStrike" cap="none" normalizeH="0" baseline="0" dirty="0">
              <a:ln>
                <a:noFill/>
              </a:ln>
              <a:solidFill>
                <a:schemeClr val="tx1"/>
              </a:solidFill>
              <a:effectLst/>
              <a:latin typeface="Fontys Frutiger" pitchFamily="2" charset="0"/>
            </a:endParaRPr>
          </a:p>
        </p:txBody>
      </p:sp>
      <p:sp>
        <p:nvSpPr>
          <p:cNvPr id="13" name="Rechthoek 12"/>
          <p:cNvSpPr/>
          <p:nvPr/>
        </p:nvSpPr>
        <p:spPr bwMode="auto">
          <a:xfrm>
            <a:off x="6513603" y="5157192"/>
            <a:ext cx="2449513" cy="288032"/>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err="1">
                <a:ln>
                  <a:noFill/>
                </a:ln>
                <a:solidFill>
                  <a:schemeClr val="tx1"/>
                </a:solidFill>
                <a:effectLst/>
                <a:latin typeface="Fontys Frutiger" pitchFamily="2" charset="0"/>
              </a:rPr>
              <a:t>Torrent</a:t>
            </a:r>
            <a:r>
              <a:rPr kumimoji="0" lang="nl-NL" sz="1200" b="0" i="1" u="none" strike="noStrike" cap="none" normalizeH="0" dirty="0">
                <a:ln>
                  <a:noFill/>
                </a:ln>
                <a:solidFill>
                  <a:schemeClr val="tx1"/>
                </a:solidFill>
                <a:effectLst/>
                <a:latin typeface="Fontys Frutiger" pitchFamily="2" charset="0"/>
              </a:rPr>
              <a:t> data</a:t>
            </a:r>
            <a:endParaRPr kumimoji="0" lang="nl-NL" sz="1200" b="0" i="1" u="none" strike="noStrike" cap="none" normalizeH="0" baseline="0" dirty="0">
              <a:ln>
                <a:noFill/>
              </a:ln>
              <a:solidFill>
                <a:schemeClr val="tx1"/>
              </a:solidFill>
              <a:effectLst/>
              <a:latin typeface="Fontys Frutiger" pitchFamily="2" charset="0"/>
            </a:endParaRPr>
          </a:p>
        </p:txBody>
      </p:sp>
      <p:sp>
        <p:nvSpPr>
          <p:cNvPr id="14" name="Rechthoek 13"/>
          <p:cNvSpPr/>
          <p:nvPr/>
        </p:nvSpPr>
        <p:spPr bwMode="auto">
          <a:xfrm>
            <a:off x="6513605" y="3357835"/>
            <a:ext cx="2449513" cy="595488"/>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a:ln>
                  <a:noFill/>
                </a:ln>
                <a:solidFill>
                  <a:schemeClr val="tx1"/>
                </a:solidFill>
                <a:effectLst/>
                <a:latin typeface="Fontys Frutiger" pitchFamily="2" charset="0"/>
              </a:rPr>
              <a:t>Game data</a:t>
            </a:r>
          </a:p>
        </p:txBody>
      </p:sp>
      <p:cxnSp>
        <p:nvCxnSpPr>
          <p:cNvPr id="15" name="Rechte verbindingslijn 14"/>
          <p:cNvCxnSpPr/>
          <p:nvPr/>
        </p:nvCxnSpPr>
        <p:spPr bwMode="auto">
          <a:xfrm>
            <a:off x="6513602" y="2709763"/>
            <a:ext cx="2449513"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6" name="Rechthoek 15"/>
          <p:cNvSpPr/>
          <p:nvPr/>
        </p:nvSpPr>
        <p:spPr bwMode="auto">
          <a:xfrm>
            <a:off x="6512362" y="4261863"/>
            <a:ext cx="2449515" cy="212843"/>
          </a:xfrm>
          <a:prstGeom prst="rect">
            <a:avLst/>
          </a:prstGeom>
          <a:solidFill>
            <a:srgbClr val="CCFFFF">
              <a:alpha val="80000"/>
            </a:srgb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i="1" u="none" strike="noStrike" cap="none" normalizeH="0" baseline="0" dirty="0">
                <a:ln>
                  <a:noFill/>
                </a:ln>
                <a:solidFill>
                  <a:schemeClr val="tx1"/>
                </a:solidFill>
                <a:effectLst/>
                <a:latin typeface="Fontys Frutiger" pitchFamily="2" charset="0"/>
              </a:rPr>
              <a:t>Voice </a:t>
            </a:r>
            <a:r>
              <a:rPr kumimoji="0" lang="nl-NL" sz="1200" i="1" u="none" strike="noStrike" cap="none" normalizeH="0" dirty="0">
                <a:ln>
                  <a:noFill/>
                </a:ln>
                <a:solidFill>
                  <a:schemeClr val="tx1"/>
                </a:solidFill>
                <a:effectLst/>
                <a:latin typeface="Fontys Frutiger" pitchFamily="2" charset="0"/>
              </a:rPr>
              <a:t>chat data</a:t>
            </a:r>
            <a:endParaRPr kumimoji="0" lang="nl-NL" sz="1200" i="1" u="none" strike="noStrike" cap="none" normalizeH="0" baseline="0" dirty="0">
              <a:ln>
                <a:noFill/>
              </a:ln>
              <a:solidFill>
                <a:schemeClr val="tx1"/>
              </a:solidFill>
              <a:effectLst/>
              <a:latin typeface="Fontys Frutiger" pitchFamily="2" charset="0"/>
            </a:endParaRPr>
          </a:p>
        </p:txBody>
      </p:sp>
      <p:sp>
        <p:nvSpPr>
          <p:cNvPr id="19" name="Tekstvak 18"/>
          <p:cNvSpPr txBox="1"/>
          <p:nvPr/>
        </p:nvSpPr>
        <p:spPr bwMode="auto">
          <a:xfrm>
            <a:off x="3506390" y="3357270"/>
            <a:ext cx="2450756" cy="2375986"/>
          </a:xfrm>
          <a:prstGeom prst="rect">
            <a:avLst/>
          </a:prstGeom>
          <a:solidFill>
            <a:schemeClr val="bg1">
              <a:lumMod val="85000"/>
            </a:schemeClr>
          </a:solidFill>
          <a:ln w="9525">
            <a:solidFill>
              <a:srgbClr val="000000"/>
            </a:solidFill>
            <a:prstDash val="solid"/>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1" i="0" u="none" strike="noStrike" kern="0" cap="none" spc="0" normalizeH="0" baseline="0" noProof="0" dirty="0">
                <a:ln>
                  <a:noFill/>
                </a:ln>
                <a:solidFill>
                  <a:srgbClr val="000000"/>
                </a:solidFill>
                <a:effectLst/>
                <a:uLnTx/>
                <a:uFillTx/>
                <a:latin typeface="+mj-lt"/>
                <a:ea typeface="Geneva" charset="-128"/>
                <a:cs typeface="Geneva" charset="-128"/>
              </a:rPr>
              <a:t>MMU</a:t>
            </a:r>
          </a:p>
        </p:txBody>
      </p:sp>
      <p:sp>
        <p:nvSpPr>
          <p:cNvPr id="20" name="Tekstvak 19"/>
          <p:cNvSpPr txBox="1"/>
          <p:nvPr/>
        </p:nvSpPr>
        <p:spPr bwMode="auto">
          <a:xfrm>
            <a:off x="3506390" y="2527095"/>
            <a:ext cx="2450756" cy="312487"/>
          </a:xfrm>
          <a:prstGeom prst="rect">
            <a:avLst/>
          </a:prstGeom>
          <a:solidFill>
            <a:schemeClr val="bg1">
              <a:lumMod val="85000"/>
            </a:schemeClr>
          </a:solidFill>
          <a:ln w="9525">
            <a:solidFill>
              <a:srgbClr val="000000"/>
            </a:solidFill>
            <a:prstDash val="solid"/>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1" i="0" u="none" strike="noStrike" kern="0" cap="none" spc="0" normalizeH="0" baseline="0" noProof="0" dirty="0">
                <a:ln>
                  <a:noFill/>
                </a:ln>
                <a:solidFill>
                  <a:srgbClr val="000000"/>
                </a:solidFill>
                <a:effectLst/>
                <a:uLnTx/>
                <a:uFillTx/>
                <a:latin typeface="+mj-lt"/>
                <a:ea typeface="Geneva" charset="-128"/>
                <a:cs typeface="Geneva" charset="-128"/>
              </a:rPr>
              <a:t>CPU</a:t>
            </a:r>
          </a:p>
        </p:txBody>
      </p:sp>
      <p:cxnSp>
        <p:nvCxnSpPr>
          <p:cNvPr id="23" name="Rechte verbindingslijn met pijl 22"/>
          <p:cNvCxnSpPr>
            <a:stCxn id="4" idx="2"/>
            <a:endCxn id="5" idx="0"/>
          </p:cNvCxnSpPr>
          <p:nvPr/>
        </p:nvCxnSpPr>
        <p:spPr bwMode="auto">
          <a:xfrm>
            <a:off x="1589078" y="2269632"/>
            <a:ext cx="0" cy="240867"/>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25" name="Rechte verbindingslijn met pijl 24"/>
          <p:cNvCxnSpPr>
            <a:stCxn id="5" idx="3"/>
            <a:endCxn id="20" idx="1"/>
          </p:cNvCxnSpPr>
          <p:nvPr/>
        </p:nvCxnSpPr>
        <p:spPr bwMode="auto">
          <a:xfrm>
            <a:off x="2921226" y="2683339"/>
            <a:ext cx="585164" cy="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37" name="Rechte verbindingslijn met pijl 36"/>
          <p:cNvCxnSpPr>
            <a:stCxn id="19" idx="2"/>
          </p:cNvCxnSpPr>
          <p:nvPr/>
        </p:nvCxnSpPr>
        <p:spPr bwMode="auto">
          <a:xfrm>
            <a:off x="4731768" y="5733256"/>
            <a:ext cx="0" cy="72008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graphicFrame>
        <p:nvGraphicFramePr>
          <p:cNvPr id="42" name="Tijdelijke aanduiding voor inhoud 39"/>
          <p:cNvGraphicFramePr>
            <a:graphicFrameLocks noGrp="1"/>
          </p:cNvGraphicFramePr>
          <p:nvPr>
            <p:ph idx="1"/>
            <p:extLst>
              <p:ext uri="{D42A27DB-BD31-4B8C-83A1-F6EECF244321}">
                <p14:modId xmlns:p14="http://schemas.microsoft.com/office/powerpoint/2010/main" val="1839186443"/>
              </p:ext>
            </p:extLst>
          </p:nvPr>
        </p:nvGraphicFramePr>
        <p:xfrm>
          <a:off x="3579639" y="3789040"/>
          <a:ext cx="2304257" cy="1854200"/>
        </p:xfrm>
        <a:graphic>
          <a:graphicData uri="http://schemas.openxmlformats.org/drawingml/2006/table">
            <a:tbl>
              <a:tblPr firstRow="1" bandRow="1">
                <a:tableStyleId>{5C22544A-7EE6-4342-B048-85BDC9FD1C3A}</a:tableStyleId>
              </a:tblPr>
              <a:tblGrid>
                <a:gridCol w="1440160">
                  <a:extLst>
                    <a:ext uri="{9D8B030D-6E8A-4147-A177-3AD203B41FA5}">
                      <a16:colId xmlns:a16="http://schemas.microsoft.com/office/drawing/2014/main" val="20000"/>
                    </a:ext>
                  </a:extLst>
                </a:gridCol>
                <a:gridCol w="864097">
                  <a:extLst>
                    <a:ext uri="{9D8B030D-6E8A-4147-A177-3AD203B41FA5}">
                      <a16:colId xmlns:a16="http://schemas.microsoft.com/office/drawing/2014/main" val="20001"/>
                    </a:ext>
                  </a:extLst>
                </a:gridCol>
              </a:tblGrid>
              <a:tr h="370840">
                <a:tc gridSpan="2">
                  <a:txBody>
                    <a:bodyPr/>
                    <a:lstStyle/>
                    <a:p>
                      <a:pPr algn="ctr"/>
                      <a:r>
                        <a:rPr lang="nl-NL" sz="1200" dirty="0"/>
                        <a:t>Page </a:t>
                      </a:r>
                      <a:r>
                        <a:rPr lang="nl-NL" sz="1200" dirty="0" err="1"/>
                        <a:t>table</a:t>
                      </a:r>
                      <a:endParaRPr lang="nl-NL" sz="1200" dirty="0"/>
                    </a:p>
                  </a:txBody>
                  <a:tcPr anchor="ctr"/>
                </a:tc>
                <a:tc hMerge="1">
                  <a:txBody>
                    <a:bodyPr/>
                    <a:lstStyle/>
                    <a:p>
                      <a:endParaRPr lang="nl-NL" dirty="0"/>
                    </a:p>
                  </a:txBody>
                  <a:tcPr/>
                </a:tc>
                <a:extLst>
                  <a:ext uri="{0D108BD9-81ED-4DB2-BD59-A6C34878D82A}">
                    <a16:rowId xmlns:a16="http://schemas.microsoft.com/office/drawing/2014/main" val="10000"/>
                  </a:ext>
                </a:extLst>
              </a:tr>
              <a:tr h="370840">
                <a:tc>
                  <a:txBody>
                    <a:bodyPr/>
                    <a:lstStyle/>
                    <a:p>
                      <a:r>
                        <a:rPr lang="nl-NL" sz="1200" dirty="0"/>
                        <a:t>Game data</a:t>
                      </a:r>
                    </a:p>
                  </a:txBody>
                  <a:tcPr anchor="ctr"/>
                </a:tc>
                <a:tc>
                  <a:txBody>
                    <a:bodyPr/>
                    <a:lstStyle/>
                    <a:p>
                      <a:r>
                        <a:rPr lang="nl-NL" sz="1200" dirty="0"/>
                        <a:t>xxx</a:t>
                      </a:r>
                    </a:p>
                  </a:txBody>
                  <a:tcPr anchor="ctr"/>
                </a:tc>
                <a:extLst>
                  <a:ext uri="{0D108BD9-81ED-4DB2-BD59-A6C34878D82A}">
                    <a16:rowId xmlns:a16="http://schemas.microsoft.com/office/drawing/2014/main" val="10001"/>
                  </a:ext>
                </a:extLst>
              </a:tr>
              <a:tr h="370840">
                <a:tc>
                  <a:txBody>
                    <a:bodyPr/>
                    <a:lstStyle/>
                    <a:p>
                      <a:r>
                        <a:rPr lang="nl-NL" sz="1200" dirty="0" err="1"/>
                        <a:t>Torrent</a:t>
                      </a:r>
                      <a:r>
                        <a:rPr lang="nl-NL" sz="1200" dirty="0"/>
                        <a:t> app.</a:t>
                      </a:r>
                    </a:p>
                  </a:txBody>
                  <a:tcPr anchor="ctr"/>
                </a:tc>
                <a:tc>
                  <a:txBody>
                    <a:bodyPr/>
                    <a:lstStyle/>
                    <a:p>
                      <a:r>
                        <a:rPr lang="nl-NL" sz="1200" dirty="0" err="1"/>
                        <a:t>yyy</a:t>
                      </a:r>
                      <a:endParaRPr lang="nl-NL" sz="1200" dirty="0"/>
                    </a:p>
                  </a:txBody>
                  <a:tcPr anchor="ctr"/>
                </a:tc>
                <a:extLst>
                  <a:ext uri="{0D108BD9-81ED-4DB2-BD59-A6C34878D82A}">
                    <a16:rowId xmlns:a16="http://schemas.microsoft.com/office/drawing/2014/main" val="10002"/>
                  </a:ext>
                </a:extLst>
              </a:tr>
              <a:tr h="370840">
                <a:tc>
                  <a:txBody>
                    <a:bodyPr/>
                    <a:lstStyle/>
                    <a:p>
                      <a:r>
                        <a:rPr lang="nl-NL" sz="1200" dirty="0"/>
                        <a:t>Voice chat data</a:t>
                      </a:r>
                    </a:p>
                  </a:txBody>
                  <a:tcPr anchor="ctr"/>
                </a:tc>
                <a:tc>
                  <a:txBody>
                    <a:bodyPr/>
                    <a:lstStyle/>
                    <a:p>
                      <a:r>
                        <a:rPr lang="nl-NL" sz="1200" dirty="0" err="1"/>
                        <a:t>zzz</a:t>
                      </a:r>
                      <a:endParaRPr lang="nl-NL" sz="1200" dirty="0"/>
                    </a:p>
                  </a:txBody>
                  <a:tcPr anchor="ctr"/>
                </a:tc>
                <a:extLst>
                  <a:ext uri="{0D108BD9-81ED-4DB2-BD59-A6C34878D82A}">
                    <a16:rowId xmlns:a16="http://schemas.microsoft.com/office/drawing/2014/main" val="10003"/>
                  </a:ext>
                </a:extLst>
              </a:tr>
              <a:tr h="370840">
                <a:tc>
                  <a:txBody>
                    <a:bodyPr/>
                    <a:lstStyle/>
                    <a:p>
                      <a:r>
                        <a:rPr lang="nl-NL" sz="1200" dirty="0"/>
                        <a:t>Etc.</a:t>
                      </a:r>
                    </a:p>
                  </a:txBody>
                  <a:tcPr anchor="ctr"/>
                </a:tc>
                <a:tc>
                  <a:txBody>
                    <a:bodyPr/>
                    <a:lstStyle/>
                    <a:p>
                      <a:endParaRPr lang="nl-NL" sz="1200" dirty="0"/>
                    </a:p>
                  </a:txBody>
                  <a:tcPr anchor="ctr"/>
                </a:tc>
                <a:extLst>
                  <a:ext uri="{0D108BD9-81ED-4DB2-BD59-A6C34878D82A}">
                    <a16:rowId xmlns:a16="http://schemas.microsoft.com/office/drawing/2014/main" val="10004"/>
                  </a:ext>
                </a:extLst>
              </a:tr>
            </a:tbl>
          </a:graphicData>
        </a:graphic>
      </p:graphicFrame>
      <p:sp>
        <p:nvSpPr>
          <p:cNvPr id="46" name="Wolkvormige toelichting 45"/>
          <p:cNvSpPr/>
          <p:nvPr/>
        </p:nvSpPr>
        <p:spPr bwMode="auto">
          <a:xfrm>
            <a:off x="3707904" y="1125812"/>
            <a:ext cx="3096344" cy="936103"/>
          </a:xfrm>
          <a:prstGeom prst="cloudCallout">
            <a:avLst>
              <a:gd name="adj1" fmla="val -78243"/>
              <a:gd name="adj2" fmla="val 45180"/>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000" b="0" i="0" u="none" strike="noStrike" cap="none" normalizeH="0" baseline="0" dirty="0">
                <a:ln>
                  <a:noFill/>
                </a:ln>
                <a:solidFill>
                  <a:schemeClr val="tx1"/>
                </a:solidFill>
                <a:effectLst/>
                <a:latin typeface="Fontys Frutiger" pitchFamily="2" charset="0"/>
              </a:rPr>
              <a:t>I want</a:t>
            </a:r>
            <a:r>
              <a:rPr kumimoji="0" lang="nl-NL" sz="2000" b="0" i="0" u="none" strike="noStrike" cap="none" normalizeH="0" dirty="0">
                <a:ln>
                  <a:noFill/>
                </a:ln>
                <a:solidFill>
                  <a:schemeClr val="tx1"/>
                </a:solidFill>
                <a:effectLst/>
                <a:latin typeface="Fontys Frutiger" pitchFamily="2" charset="0"/>
              </a:rPr>
              <a:t> </a:t>
            </a:r>
            <a:r>
              <a:rPr kumimoji="0" lang="nl-NL" sz="2000" b="0" i="0" u="none" strike="noStrike" cap="none" normalizeH="0" dirty="0" err="1">
                <a:ln>
                  <a:noFill/>
                </a:ln>
                <a:solidFill>
                  <a:schemeClr val="tx1"/>
                </a:solidFill>
                <a:effectLst/>
                <a:latin typeface="Fontys Frutiger" pitchFamily="2" charset="0"/>
              </a:rPr>
              <a:t>to</a:t>
            </a:r>
            <a:r>
              <a:rPr kumimoji="0" lang="nl-NL" sz="2000" b="0" i="0" u="none" strike="noStrike" cap="none" normalizeH="0" dirty="0">
                <a:ln>
                  <a:noFill/>
                </a:ln>
                <a:solidFill>
                  <a:schemeClr val="tx1"/>
                </a:solidFill>
                <a:effectLst/>
                <a:latin typeface="Fontys Frutiger" pitchFamily="2" charset="0"/>
              </a:rPr>
              <a:t> save data</a:t>
            </a:r>
            <a:endParaRPr kumimoji="0" lang="nl-NL" sz="2000" b="0" i="0" u="none" strike="noStrike" cap="none" normalizeH="0" baseline="0" dirty="0">
              <a:ln>
                <a:noFill/>
              </a:ln>
              <a:solidFill>
                <a:schemeClr val="tx1"/>
              </a:solidFill>
              <a:effectLst/>
              <a:latin typeface="Fontys Frutiger" pitchFamily="2" charset="0"/>
            </a:endParaRPr>
          </a:p>
        </p:txBody>
      </p:sp>
      <p:sp>
        <p:nvSpPr>
          <p:cNvPr id="47" name="Tekstvak 46"/>
          <p:cNvSpPr txBox="1"/>
          <p:nvPr/>
        </p:nvSpPr>
        <p:spPr bwMode="auto">
          <a:xfrm>
            <a:off x="3878200" y="2917972"/>
            <a:ext cx="1800200" cy="288032"/>
          </a:xfrm>
          <a:prstGeom prst="rect">
            <a:avLst/>
          </a:prstGeom>
          <a:noFill/>
          <a:ln w="12700">
            <a:noFill/>
            <a:miter lim="800000"/>
            <a:headEnd/>
            <a:tailEnd/>
          </a:ln>
        </p:spPr>
        <p:txBody>
          <a:bodyPr vert="horz" wrap="non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1600" b="0" i="0" u="none" strike="noStrike" kern="0" cap="none" spc="0" normalizeH="0" baseline="0" noProof="0" dirty="0">
                <a:ln>
                  <a:noFill/>
                </a:ln>
                <a:solidFill>
                  <a:srgbClr val="000000"/>
                </a:solidFill>
                <a:effectLst/>
                <a:uLnTx/>
                <a:uFillTx/>
                <a:latin typeface="+mj-lt"/>
                <a:ea typeface="Geneva" charset="-128"/>
                <a:cs typeface="Geneva" charset="-128"/>
              </a:rPr>
              <a:t>Virtual </a:t>
            </a:r>
            <a:r>
              <a:rPr kumimoji="0" lang="nl-NL" sz="1600" b="0" i="0" u="none" strike="noStrike" kern="0" cap="none" spc="0" normalizeH="0" baseline="0" noProof="0" dirty="0" err="1">
                <a:ln>
                  <a:noFill/>
                </a:ln>
                <a:solidFill>
                  <a:srgbClr val="000000"/>
                </a:solidFill>
                <a:effectLst/>
                <a:uLnTx/>
                <a:uFillTx/>
                <a:latin typeface="+mj-lt"/>
                <a:ea typeface="Geneva" charset="-128"/>
                <a:cs typeface="Geneva" charset="-128"/>
              </a:rPr>
              <a:t>address</a:t>
            </a:r>
            <a:endParaRPr kumimoji="0" lang="nl-NL" sz="1600" b="0" i="0" u="none" strike="noStrike" kern="0" cap="none" spc="0" normalizeH="0" baseline="0" noProof="0" dirty="0">
              <a:ln>
                <a:noFill/>
              </a:ln>
              <a:solidFill>
                <a:srgbClr val="000000"/>
              </a:solidFill>
              <a:effectLst/>
              <a:uLnTx/>
              <a:uFillTx/>
              <a:latin typeface="+mj-lt"/>
              <a:ea typeface="Geneva" charset="-128"/>
              <a:cs typeface="Geneva" charset="-128"/>
            </a:endParaRPr>
          </a:p>
        </p:txBody>
      </p:sp>
      <p:sp>
        <p:nvSpPr>
          <p:cNvPr id="48" name="Tekstvak 47"/>
          <p:cNvSpPr txBox="1"/>
          <p:nvPr/>
        </p:nvSpPr>
        <p:spPr bwMode="auto">
          <a:xfrm>
            <a:off x="3831668" y="6021288"/>
            <a:ext cx="1800200" cy="288032"/>
          </a:xfrm>
          <a:prstGeom prst="rect">
            <a:avLst/>
          </a:prstGeom>
          <a:noFill/>
          <a:ln w="12700">
            <a:noFill/>
            <a:miter lim="800000"/>
            <a:headEnd/>
            <a:tailEnd/>
          </a:ln>
        </p:spPr>
        <p:txBody>
          <a:bodyPr vert="horz" wrap="non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1600" b="0" i="0" u="none" strike="noStrike" kern="0" cap="none" spc="0" normalizeH="0" baseline="0" noProof="0" dirty="0" err="1">
                <a:ln>
                  <a:noFill/>
                </a:ln>
                <a:solidFill>
                  <a:srgbClr val="000000"/>
                </a:solidFill>
                <a:effectLst/>
                <a:uLnTx/>
                <a:uFillTx/>
                <a:latin typeface="+mj-lt"/>
                <a:ea typeface="Geneva" charset="-128"/>
                <a:cs typeface="Geneva" charset="-128"/>
              </a:rPr>
              <a:t>Physical</a:t>
            </a:r>
            <a:r>
              <a:rPr kumimoji="0" lang="nl-NL" sz="1600" b="0" i="0" u="none" strike="noStrike" kern="0" cap="none" spc="0" normalizeH="0" baseline="0" noProof="0" dirty="0">
                <a:ln>
                  <a:noFill/>
                </a:ln>
                <a:solidFill>
                  <a:srgbClr val="000000"/>
                </a:solidFill>
                <a:effectLst/>
                <a:uLnTx/>
                <a:uFillTx/>
                <a:latin typeface="+mj-lt"/>
                <a:ea typeface="Geneva" charset="-128"/>
                <a:cs typeface="Geneva" charset="-128"/>
              </a:rPr>
              <a:t> </a:t>
            </a:r>
            <a:r>
              <a:rPr kumimoji="0" lang="nl-NL" sz="1600" b="0" i="0" u="none" strike="noStrike" kern="0" cap="none" spc="0" normalizeH="0" baseline="0" noProof="0" dirty="0" err="1">
                <a:ln>
                  <a:noFill/>
                </a:ln>
                <a:solidFill>
                  <a:srgbClr val="000000"/>
                </a:solidFill>
                <a:effectLst/>
                <a:uLnTx/>
                <a:uFillTx/>
                <a:latin typeface="+mj-lt"/>
                <a:ea typeface="Geneva" charset="-128"/>
                <a:cs typeface="Geneva" charset="-128"/>
              </a:rPr>
              <a:t>address</a:t>
            </a:r>
            <a:endParaRPr kumimoji="0" lang="nl-NL" sz="1600" b="0" i="0" u="none" strike="noStrike" kern="0" cap="none" spc="0" normalizeH="0" baseline="0" noProof="0" dirty="0">
              <a:ln>
                <a:noFill/>
              </a:ln>
              <a:solidFill>
                <a:srgbClr val="000000"/>
              </a:solidFill>
              <a:effectLst/>
              <a:uLnTx/>
              <a:uFillTx/>
              <a:latin typeface="+mj-lt"/>
              <a:ea typeface="Geneva" charset="-128"/>
              <a:cs typeface="Geneva" charset="-128"/>
            </a:endParaRPr>
          </a:p>
        </p:txBody>
      </p:sp>
      <p:cxnSp>
        <p:nvCxnSpPr>
          <p:cNvPr id="53" name="Rechte verbindingslijn 52"/>
          <p:cNvCxnSpPr/>
          <p:nvPr/>
        </p:nvCxnSpPr>
        <p:spPr bwMode="auto">
          <a:xfrm>
            <a:off x="539552" y="6453336"/>
            <a:ext cx="8280920" cy="0"/>
          </a:xfrm>
          <a:prstGeom prst="line">
            <a:avLst/>
          </a:prstGeom>
          <a:solidFill>
            <a:schemeClr val="accent1"/>
          </a:solidFill>
          <a:ln w="12700" cap="flat" cmpd="sng" algn="ctr">
            <a:solidFill>
              <a:schemeClr val="tx1"/>
            </a:solidFill>
            <a:prstDash val="solid"/>
            <a:round/>
            <a:headEnd type="none" w="med" len="med"/>
            <a:tailEnd type="none" w="med" len="med"/>
          </a:ln>
          <a:effectLst/>
        </p:spPr>
      </p:cxnSp>
      <p:cxnSp>
        <p:nvCxnSpPr>
          <p:cNvPr id="55" name="Rechte verbindingslijn met pijl 54"/>
          <p:cNvCxnSpPr>
            <a:endCxn id="6" idx="2"/>
          </p:cNvCxnSpPr>
          <p:nvPr/>
        </p:nvCxnSpPr>
        <p:spPr bwMode="auto">
          <a:xfrm flipV="1">
            <a:off x="7738362" y="5733256"/>
            <a:ext cx="0" cy="720080"/>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cxnSp>
        <p:nvCxnSpPr>
          <p:cNvPr id="102" name="Rechte verbindingslijn met pijl 101"/>
          <p:cNvCxnSpPr>
            <a:stCxn id="20" idx="2"/>
            <a:endCxn id="19" idx="0"/>
          </p:cNvCxnSpPr>
          <p:nvPr/>
        </p:nvCxnSpPr>
        <p:spPr bwMode="auto">
          <a:xfrm>
            <a:off x="4731768" y="2839582"/>
            <a:ext cx="0" cy="517688"/>
          </a:xfrm>
          <a:prstGeom prst="straightConnector1">
            <a:avLst/>
          </a:prstGeom>
          <a:solidFill>
            <a:schemeClr val="accent1"/>
          </a:solidFill>
          <a:ln w="19050" cap="flat" cmpd="sng" algn="ctr">
            <a:solidFill>
              <a:schemeClr val="tx1"/>
            </a:solidFill>
            <a:prstDash val="solid"/>
            <a:round/>
            <a:headEnd type="none" w="med" len="med"/>
            <a:tailEnd type="arrow"/>
          </a:ln>
          <a:effectLst/>
        </p:spPr>
      </p:cxnSp>
      <p:sp>
        <p:nvSpPr>
          <p:cNvPr id="113" name="Rechthoek 112"/>
          <p:cNvSpPr/>
          <p:nvPr/>
        </p:nvSpPr>
        <p:spPr bwMode="auto">
          <a:xfrm>
            <a:off x="3327612" y="2348880"/>
            <a:ext cx="2808312" cy="3563975"/>
          </a:xfrm>
          <a:prstGeom prst="rect">
            <a:avLst/>
          </a:prstGeom>
          <a:noFill/>
          <a:ln w="12700" cap="flat" cmpd="sng" algn="ctr">
            <a:solidFill>
              <a:schemeClr val="tx1"/>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Fontys Frutiger" pitchFamily="2" charset="0"/>
            </a:endParaRPr>
          </a:p>
        </p:txBody>
      </p:sp>
      <p:sp>
        <p:nvSpPr>
          <p:cNvPr id="116" name="Tekstvak 115"/>
          <p:cNvSpPr txBox="1"/>
          <p:nvPr/>
        </p:nvSpPr>
        <p:spPr bwMode="auto">
          <a:xfrm>
            <a:off x="7906072" y="6453336"/>
            <a:ext cx="914400" cy="241176"/>
          </a:xfrm>
          <a:prstGeom prst="rect">
            <a:avLst/>
          </a:prstGeom>
          <a:noFill/>
          <a:ln w="12700">
            <a:noFill/>
            <a:miter lim="800000"/>
            <a:headEnd/>
            <a:tailEnd/>
          </a:ln>
        </p:spPr>
        <p:txBody>
          <a:bodyPr vert="horz" wrap="none" lIns="0" tIns="0" rIns="0" bIns="0" numCol="1" rtlCol="0" anchor="t" anchorCtr="0" compatLnSpc="1">
            <a:prstTxWarp prst="textNoShape">
              <a:avLst/>
            </a:prstTxWarp>
            <a:noAutofit/>
          </a:bodyPr>
          <a:lstStyle/>
          <a:p>
            <a:pPr marL="0" marR="0" indent="0" algn="r" defTabSz="762000" rtl="0" eaLnBrk="0" fontAlgn="base" latinLnBrk="0" hangingPunct="0">
              <a:lnSpc>
                <a:spcPct val="100000"/>
              </a:lnSpc>
              <a:spcBef>
                <a:spcPct val="0"/>
              </a:spcBef>
              <a:spcAft>
                <a:spcPct val="0"/>
              </a:spcAft>
              <a:buClrTx/>
              <a:buSzTx/>
              <a:buFontTx/>
              <a:buNone/>
              <a:tabLst/>
            </a:pPr>
            <a:r>
              <a:rPr lang="nl-NL" sz="1600" kern="0" dirty="0">
                <a:solidFill>
                  <a:srgbClr val="000000"/>
                </a:solidFill>
                <a:latin typeface="+mj-lt"/>
                <a:cs typeface="Geneva" charset="-128"/>
              </a:rPr>
              <a:t>memory b</a:t>
            </a:r>
            <a:r>
              <a:rPr kumimoji="0" lang="nl-NL" sz="1600" b="0" i="0" u="none" strike="noStrike" kern="0" cap="none" spc="0" normalizeH="0" baseline="0" noProof="0" dirty="0" err="1">
                <a:ln>
                  <a:noFill/>
                </a:ln>
                <a:solidFill>
                  <a:srgbClr val="000000"/>
                </a:solidFill>
                <a:effectLst/>
                <a:uLnTx/>
                <a:uFillTx/>
                <a:latin typeface="+mj-lt"/>
                <a:ea typeface="Geneva" charset="-128"/>
                <a:cs typeface="Geneva" charset="-128"/>
              </a:rPr>
              <a:t>us</a:t>
            </a:r>
            <a:endParaRPr kumimoji="0" lang="nl-NL" sz="1600" b="0" i="0" u="none" strike="noStrike" kern="0" cap="none" spc="0" normalizeH="0" baseline="0" noProof="0" dirty="0">
              <a:ln>
                <a:noFill/>
              </a:ln>
              <a:solidFill>
                <a:srgbClr val="000000"/>
              </a:solidFill>
              <a:effectLst/>
              <a:uLnTx/>
              <a:uFillTx/>
              <a:latin typeface="+mj-lt"/>
              <a:ea typeface="Geneva" charset="-128"/>
              <a:cs typeface="Geneva" charset="-128"/>
            </a:endParaRPr>
          </a:p>
        </p:txBody>
      </p:sp>
      <p:sp>
        <p:nvSpPr>
          <p:cNvPr id="117" name="Vierkante haken 116"/>
          <p:cNvSpPr/>
          <p:nvPr/>
        </p:nvSpPr>
        <p:spPr bwMode="auto">
          <a:xfrm>
            <a:off x="3491880" y="4942011"/>
            <a:ext cx="2465266" cy="287189"/>
          </a:xfrm>
          <a:prstGeom prst="bracketPair">
            <a:avLst/>
          </a:prstGeom>
          <a:solidFill>
            <a:srgbClr val="000000">
              <a:alpha val="20000"/>
            </a:srgb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Fontys Frutiger" pitchFamily="2" charset="0"/>
            </a:endParaRPr>
          </a:p>
        </p:txBody>
      </p:sp>
      <p:sp>
        <p:nvSpPr>
          <p:cNvPr id="118" name="Vierkante haken 117"/>
          <p:cNvSpPr/>
          <p:nvPr/>
        </p:nvSpPr>
        <p:spPr bwMode="auto">
          <a:xfrm>
            <a:off x="6444208" y="4261863"/>
            <a:ext cx="2592287" cy="212843"/>
          </a:xfrm>
          <a:prstGeom prst="bracketPair">
            <a:avLst/>
          </a:prstGeom>
          <a:solidFill>
            <a:srgbClr val="000000">
              <a:alpha val="20000"/>
            </a:srgb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nl-NL" sz="2400" b="0" i="0" u="none" strike="noStrike" cap="none" normalizeH="0" baseline="0">
              <a:ln>
                <a:noFill/>
              </a:ln>
              <a:solidFill>
                <a:schemeClr val="tx1"/>
              </a:solidFill>
              <a:effectLst/>
              <a:latin typeface="Fontys Frutiger" pitchFamily="2" charset="0"/>
            </a:endParaRPr>
          </a:p>
        </p:txBody>
      </p:sp>
    </p:spTree>
    <p:extLst>
      <p:ext uri="{BB962C8B-B14F-4D97-AF65-F5344CB8AC3E}">
        <p14:creationId xmlns:p14="http://schemas.microsoft.com/office/powerpoint/2010/main" val="16659706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Overusing</a:t>
            </a:r>
            <a:r>
              <a:rPr lang="nl-NL" dirty="0"/>
              <a:t> memory</a:t>
            </a:r>
          </a:p>
        </p:txBody>
      </p:sp>
      <p:sp>
        <p:nvSpPr>
          <p:cNvPr id="3" name="Tijdelijke aanduiding voor inhoud 2"/>
          <p:cNvSpPr>
            <a:spLocks noGrp="1"/>
          </p:cNvSpPr>
          <p:nvPr>
            <p:ph idx="1"/>
          </p:nvPr>
        </p:nvSpPr>
        <p:spPr/>
        <p:txBody>
          <a:bodyPr/>
          <a:lstStyle/>
          <a:p>
            <a:pPr algn="ctr"/>
            <a:r>
              <a:rPr lang="nl-NL" b="1" dirty="0" err="1"/>
              <a:t>What</a:t>
            </a:r>
            <a:r>
              <a:rPr lang="nl-NL" b="1" dirty="0"/>
              <a:t> </a:t>
            </a:r>
            <a:r>
              <a:rPr lang="nl-NL" b="1" dirty="0" err="1"/>
              <a:t>if</a:t>
            </a:r>
            <a:r>
              <a:rPr lang="nl-NL" b="1" dirty="0"/>
              <a:t> I start a browser </a:t>
            </a:r>
            <a:r>
              <a:rPr lang="nl-NL" b="1" dirty="0" err="1"/>
              <a:t>when</a:t>
            </a:r>
            <a:r>
              <a:rPr lang="nl-NL" b="1" dirty="0"/>
              <a:t> </a:t>
            </a:r>
            <a:r>
              <a:rPr lang="nl-NL" b="1" dirty="0" err="1"/>
              <a:t>the</a:t>
            </a:r>
            <a:r>
              <a:rPr lang="nl-NL" b="1" dirty="0"/>
              <a:t> memory is full?</a:t>
            </a:r>
          </a:p>
          <a:p>
            <a:pPr algn="ctr"/>
            <a:endParaRPr lang="nl-NL" b="1" dirty="0"/>
          </a:p>
          <a:p>
            <a:pPr marL="457200" indent="-457200">
              <a:buFont typeface="Arial" panose="020B0604020202020204" pitchFamily="34" charset="0"/>
              <a:buChar char="•"/>
            </a:pPr>
            <a:endParaRPr lang="nl-NL" sz="2400" dirty="0"/>
          </a:p>
          <a:p>
            <a:pPr marL="457200" indent="-457200">
              <a:buFont typeface="Arial" panose="020B0604020202020204" pitchFamily="34" charset="0"/>
              <a:buChar char="•"/>
            </a:pPr>
            <a:r>
              <a:rPr lang="nl-NL" sz="2400" dirty="0" err="1"/>
              <a:t>Remember</a:t>
            </a:r>
            <a:r>
              <a:rPr lang="nl-NL" sz="2400" dirty="0"/>
              <a:t> context </a:t>
            </a:r>
            <a:r>
              <a:rPr lang="nl-NL" sz="2400" dirty="0" err="1"/>
              <a:t>switching</a:t>
            </a:r>
            <a:r>
              <a:rPr lang="nl-NL" sz="2400" dirty="0"/>
              <a:t>?</a:t>
            </a:r>
          </a:p>
          <a:p>
            <a:pPr marL="457200" indent="-457200">
              <a:buFont typeface="Arial" panose="020B0604020202020204" pitchFamily="34" charset="0"/>
              <a:buChar char="•"/>
            </a:pPr>
            <a:r>
              <a:rPr lang="nl-NL" sz="2400" dirty="0"/>
              <a:t>OS ‘swaps’ </a:t>
            </a:r>
            <a:r>
              <a:rPr lang="nl-NL" sz="2400" dirty="0" err="1"/>
              <a:t>process</a:t>
            </a:r>
            <a:r>
              <a:rPr lang="nl-NL" sz="2400" dirty="0"/>
              <a:t> </a:t>
            </a:r>
            <a:r>
              <a:rPr lang="nl-NL" sz="2400" dirty="0" err="1"/>
              <a:t>from</a:t>
            </a:r>
            <a:r>
              <a:rPr lang="nl-NL" sz="2400" dirty="0"/>
              <a:t> RAM </a:t>
            </a:r>
            <a:r>
              <a:rPr lang="nl-NL" sz="2400" dirty="0" err="1"/>
              <a:t>to</a:t>
            </a:r>
            <a:r>
              <a:rPr lang="nl-NL" sz="2400" dirty="0"/>
              <a:t> storage</a:t>
            </a:r>
          </a:p>
          <a:p>
            <a:pPr marL="457200" indent="-457200">
              <a:buFont typeface="Arial" panose="020B0604020202020204" pitchFamily="34" charset="0"/>
              <a:buChar char="•"/>
            </a:pPr>
            <a:endParaRPr lang="nl-NL" sz="2400" dirty="0"/>
          </a:p>
          <a:p>
            <a:pPr marL="457200" indent="-457200">
              <a:buFont typeface="Arial" panose="020B0604020202020204" pitchFamily="34" charset="0"/>
              <a:buChar char="•"/>
            </a:pPr>
            <a:r>
              <a:rPr lang="nl-NL" sz="2400" dirty="0"/>
              <a:t>Solution: </a:t>
            </a:r>
            <a:r>
              <a:rPr lang="nl-NL" sz="2400" b="1" dirty="0"/>
              <a:t>Virtual memory</a:t>
            </a:r>
          </a:p>
          <a:p>
            <a:pPr marL="457200" indent="-457200">
              <a:buFont typeface="Arial" panose="020B0604020202020204" pitchFamily="34" charset="0"/>
              <a:buChar char="•"/>
            </a:pPr>
            <a:endParaRPr lang="nl-NL" u="sng" dirty="0"/>
          </a:p>
        </p:txBody>
      </p:sp>
    </p:spTree>
    <p:extLst>
      <p:ext uri="{BB962C8B-B14F-4D97-AF65-F5344CB8AC3E}">
        <p14:creationId xmlns:p14="http://schemas.microsoft.com/office/powerpoint/2010/main" val="1048017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Simplified</a:t>
            </a:r>
            <a:r>
              <a:rPr lang="nl-NL" dirty="0"/>
              <a:t> diagram</a:t>
            </a:r>
          </a:p>
        </p:txBody>
      </p:sp>
      <p:sp>
        <p:nvSpPr>
          <p:cNvPr id="16" name="Rectangle 4"/>
          <p:cNvSpPr>
            <a:spLocks noChangeArrowheads="1"/>
          </p:cNvSpPr>
          <p:nvPr/>
        </p:nvSpPr>
        <p:spPr bwMode="auto">
          <a:xfrm>
            <a:off x="345600" y="3471113"/>
            <a:ext cx="2450851" cy="3311525"/>
          </a:xfrm>
          <a:prstGeom prst="rect">
            <a:avLst/>
          </a:prstGeom>
          <a:solidFill>
            <a:schemeClr val="bg1">
              <a:lumMod val="85000"/>
            </a:schemeClr>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nl-NL" altLang="nl-NL" sz="1800" b="1" dirty="0">
                <a:solidFill>
                  <a:srgbClr val="000000"/>
                </a:solidFill>
              </a:rPr>
              <a:t>Memory</a:t>
            </a: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en-US" altLang="nl-NL" sz="1800" b="1" dirty="0">
              <a:solidFill>
                <a:srgbClr val="000000"/>
              </a:solidFill>
            </a:endParaRPr>
          </a:p>
        </p:txBody>
      </p:sp>
      <p:sp>
        <p:nvSpPr>
          <p:cNvPr id="17" name="Rechthoek 16"/>
          <p:cNvSpPr/>
          <p:nvPr/>
        </p:nvSpPr>
        <p:spPr bwMode="auto">
          <a:xfrm>
            <a:off x="345600" y="3831153"/>
            <a:ext cx="2450851" cy="288032"/>
          </a:xfrm>
          <a:prstGeom prst="rect">
            <a:avLst/>
          </a:prstGeom>
          <a:solidFill>
            <a:srgbClr val="CC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nl-NL" sz="1400" dirty="0"/>
              <a:t>Voice </a:t>
            </a:r>
            <a:r>
              <a:rPr kumimoji="0" lang="nl-NL" sz="1400" i="0" u="none" strike="noStrike" cap="none" normalizeH="0" dirty="0">
                <a:ln>
                  <a:noFill/>
                </a:ln>
                <a:solidFill>
                  <a:schemeClr val="tx1"/>
                </a:solidFill>
                <a:effectLst/>
              </a:rPr>
              <a:t>chat app.</a:t>
            </a:r>
            <a:endParaRPr kumimoji="0" lang="nl-NL" sz="1400" i="0" u="none" strike="noStrike" cap="none" normalizeH="0" baseline="0" dirty="0">
              <a:ln>
                <a:noFill/>
              </a:ln>
              <a:solidFill>
                <a:schemeClr val="tx1"/>
              </a:solidFill>
              <a:effectLst/>
            </a:endParaRPr>
          </a:p>
        </p:txBody>
      </p:sp>
      <p:sp>
        <p:nvSpPr>
          <p:cNvPr id="18" name="Rechthoek 17"/>
          <p:cNvSpPr/>
          <p:nvPr/>
        </p:nvSpPr>
        <p:spPr bwMode="auto">
          <a:xfrm>
            <a:off x="345599" y="4119185"/>
            <a:ext cx="2450851" cy="288032"/>
          </a:xfrm>
          <a:prstGeom prst="rect">
            <a:avLst/>
          </a:prstGeom>
          <a:solidFill>
            <a:srgbClr val="FF999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Music app.</a:t>
            </a:r>
          </a:p>
        </p:txBody>
      </p:sp>
      <p:sp>
        <p:nvSpPr>
          <p:cNvPr id="20" name="Rechthoek 19"/>
          <p:cNvSpPr/>
          <p:nvPr/>
        </p:nvSpPr>
        <p:spPr bwMode="auto">
          <a:xfrm>
            <a:off x="345597" y="5002705"/>
            <a:ext cx="2450851"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IP </a:t>
            </a:r>
            <a:r>
              <a:rPr lang="nl-NL" sz="1400" dirty="0"/>
              <a:t>tv </a:t>
            </a:r>
            <a:r>
              <a:rPr kumimoji="0" lang="nl-NL" sz="1400" i="0" u="none" strike="noStrike" cap="none" normalizeH="0" baseline="0" dirty="0">
                <a:ln>
                  <a:noFill/>
                </a:ln>
                <a:solidFill>
                  <a:schemeClr val="tx1"/>
                </a:solidFill>
                <a:effectLst/>
                <a:latin typeface="Fontys Frutiger" pitchFamily="2" charset="0"/>
              </a:rPr>
              <a:t>app.</a:t>
            </a:r>
          </a:p>
        </p:txBody>
      </p:sp>
      <p:sp>
        <p:nvSpPr>
          <p:cNvPr id="21" name="Rechthoek 20"/>
          <p:cNvSpPr/>
          <p:nvPr/>
        </p:nvSpPr>
        <p:spPr bwMode="auto">
          <a:xfrm>
            <a:off x="345506" y="6494606"/>
            <a:ext cx="2450946" cy="288032"/>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err="1">
                <a:ln>
                  <a:noFill/>
                </a:ln>
                <a:solidFill>
                  <a:schemeClr val="tx1"/>
                </a:solidFill>
                <a:effectLst/>
                <a:latin typeface="Fontys Frutiger" pitchFamily="2" charset="0"/>
              </a:rPr>
              <a:t>Torrent</a:t>
            </a:r>
            <a:r>
              <a:rPr kumimoji="0" lang="nl-NL" sz="1400" i="0" u="none" strike="noStrike" cap="none" normalizeH="0" baseline="0" dirty="0">
                <a:ln>
                  <a:noFill/>
                </a:ln>
                <a:solidFill>
                  <a:schemeClr val="tx1"/>
                </a:solidFill>
                <a:effectLst/>
                <a:latin typeface="Fontys Frutiger" pitchFamily="2" charset="0"/>
              </a:rPr>
              <a:t> app.</a:t>
            </a:r>
          </a:p>
        </p:txBody>
      </p:sp>
      <p:sp>
        <p:nvSpPr>
          <p:cNvPr id="22" name="Rechthoek 21"/>
          <p:cNvSpPr/>
          <p:nvPr/>
        </p:nvSpPr>
        <p:spPr bwMode="auto">
          <a:xfrm>
            <a:off x="345598" y="5559345"/>
            <a:ext cx="2450854"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a:ln>
                  <a:noFill/>
                </a:ln>
                <a:solidFill>
                  <a:schemeClr val="tx1"/>
                </a:solidFill>
                <a:effectLst/>
                <a:latin typeface="Fontys Frutiger" pitchFamily="2" charset="0"/>
              </a:rPr>
              <a:t>IP tv</a:t>
            </a:r>
            <a:r>
              <a:rPr kumimoji="0" lang="nl-NL" sz="1200" b="0" i="1" u="none" strike="noStrike" cap="none" normalizeH="0" dirty="0">
                <a:ln>
                  <a:noFill/>
                </a:ln>
                <a:solidFill>
                  <a:schemeClr val="tx1"/>
                </a:solidFill>
                <a:effectLst/>
                <a:latin typeface="Fontys Frutiger" pitchFamily="2" charset="0"/>
              </a:rPr>
              <a:t> data</a:t>
            </a:r>
            <a:endParaRPr kumimoji="0" lang="nl-NL" sz="1200" b="0" i="1" u="none" strike="noStrike" cap="none" normalizeH="0" baseline="0" dirty="0">
              <a:ln>
                <a:noFill/>
              </a:ln>
              <a:solidFill>
                <a:schemeClr val="tx1"/>
              </a:solidFill>
              <a:effectLst/>
              <a:latin typeface="Fontys Frutiger" pitchFamily="2" charset="0"/>
            </a:endParaRPr>
          </a:p>
        </p:txBody>
      </p:sp>
      <p:sp>
        <p:nvSpPr>
          <p:cNvPr id="23" name="Rechthoek 22"/>
          <p:cNvSpPr/>
          <p:nvPr/>
        </p:nvSpPr>
        <p:spPr bwMode="auto">
          <a:xfrm>
            <a:off x="345506" y="6206574"/>
            <a:ext cx="2450943" cy="288032"/>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err="1">
                <a:ln>
                  <a:noFill/>
                </a:ln>
                <a:solidFill>
                  <a:schemeClr val="tx1"/>
                </a:solidFill>
                <a:effectLst/>
                <a:latin typeface="Fontys Frutiger" pitchFamily="2" charset="0"/>
              </a:rPr>
              <a:t>Torrent</a:t>
            </a:r>
            <a:r>
              <a:rPr kumimoji="0" lang="nl-NL" sz="1200" b="0" i="1" u="none" strike="noStrike" cap="none" normalizeH="0" dirty="0">
                <a:ln>
                  <a:noFill/>
                </a:ln>
                <a:solidFill>
                  <a:schemeClr val="tx1"/>
                </a:solidFill>
                <a:effectLst/>
                <a:latin typeface="Fontys Frutiger" pitchFamily="2" charset="0"/>
              </a:rPr>
              <a:t> data</a:t>
            </a:r>
            <a:endParaRPr kumimoji="0" lang="nl-NL" sz="1200" b="0" i="1" u="none" strike="noStrike" cap="none" normalizeH="0" baseline="0" dirty="0">
              <a:ln>
                <a:noFill/>
              </a:ln>
              <a:solidFill>
                <a:schemeClr val="tx1"/>
              </a:solidFill>
              <a:effectLst/>
              <a:latin typeface="Fontys Frutiger" pitchFamily="2" charset="0"/>
            </a:endParaRPr>
          </a:p>
        </p:txBody>
      </p:sp>
      <p:cxnSp>
        <p:nvCxnSpPr>
          <p:cNvPr id="25" name="Rechte verbindingslijn 24"/>
          <p:cNvCxnSpPr/>
          <p:nvPr/>
        </p:nvCxnSpPr>
        <p:spPr bwMode="auto">
          <a:xfrm>
            <a:off x="346935" y="3759145"/>
            <a:ext cx="2449513"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6" name="Rechthoek 25"/>
          <p:cNvSpPr/>
          <p:nvPr/>
        </p:nvSpPr>
        <p:spPr bwMode="auto">
          <a:xfrm>
            <a:off x="345600" y="5311245"/>
            <a:ext cx="2449611" cy="212843"/>
          </a:xfrm>
          <a:prstGeom prst="rect">
            <a:avLst/>
          </a:prstGeom>
          <a:solidFill>
            <a:srgbClr val="CCFFFF">
              <a:alpha val="80000"/>
            </a:srgb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i="1" u="none" strike="noStrike" cap="none" normalizeH="0" baseline="0" dirty="0">
                <a:ln>
                  <a:noFill/>
                </a:ln>
                <a:solidFill>
                  <a:schemeClr val="tx1"/>
                </a:solidFill>
                <a:effectLst/>
                <a:latin typeface="Fontys Frutiger" pitchFamily="2" charset="0"/>
              </a:rPr>
              <a:t>Voice </a:t>
            </a:r>
            <a:r>
              <a:rPr kumimoji="0" lang="nl-NL" sz="1200" i="1" u="none" strike="noStrike" cap="none" normalizeH="0" dirty="0">
                <a:ln>
                  <a:noFill/>
                </a:ln>
                <a:solidFill>
                  <a:schemeClr val="tx1"/>
                </a:solidFill>
                <a:effectLst/>
                <a:latin typeface="Fontys Frutiger" pitchFamily="2" charset="0"/>
              </a:rPr>
              <a:t>chat data</a:t>
            </a:r>
            <a:endParaRPr kumimoji="0" lang="nl-NL" sz="1200" i="1" u="none" strike="noStrike" cap="none" normalizeH="0" baseline="0" dirty="0">
              <a:ln>
                <a:noFill/>
              </a:ln>
              <a:solidFill>
                <a:schemeClr val="tx1"/>
              </a:solidFill>
              <a:effectLst/>
              <a:latin typeface="Fontys Frutiger" pitchFamily="2" charset="0"/>
            </a:endParaRPr>
          </a:p>
        </p:txBody>
      </p:sp>
      <p:sp>
        <p:nvSpPr>
          <p:cNvPr id="28" name="Cilinder 27"/>
          <p:cNvSpPr/>
          <p:nvPr/>
        </p:nvSpPr>
        <p:spPr bwMode="auto">
          <a:xfrm>
            <a:off x="6468861" y="3975169"/>
            <a:ext cx="2494791" cy="2807469"/>
          </a:xfrm>
          <a:prstGeom prst="can">
            <a:avLst/>
          </a:prstGeom>
          <a:solidFill>
            <a:schemeClr val="bg2">
              <a:lumMod val="40000"/>
              <a:lumOff val="6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400" b="1" i="0" u="none" strike="noStrike" cap="none" normalizeH="0" baseline="0" dirty="0">
                <a:ln>
                  <a:noFill/>
                </a:ln>
                <a:solidFill>
                  <a:schemeClr val="tx1"/>
                </a:solidFill>
                <a:effectLst/>
                <a:latin typeface="Fontys Frutiger" pitchFamily="2" charset="0"/>
              </a:rPr>
              <a:t>HDD</a:t>
            </a:r>
          </a:p>
        </p:txBody>
      </p:sp>
      <p:sp>
        <p:nvSpPr>
          <p:cNvPr id="29" name="Tekstvak 28"/>
          <p:cNvSpPr txBox="1"/>
          <p:nvPr/>
        </p:nvSpPr>
        <p:spPr bwMode="auto">
          <a:xfrm>
            <a:off x="345695" y="3056357"/>
            <a:ext cx="8617957" cy="342748"/>
          </a:xfrm>
          <a:prstGeom prst="rect">
            <a:avLst/>
          </a:prstGeom>
          <a:solidFill>
            <a:schemeClr val="tx1">
              <a:lumMod val="25000"/>
              <a:lumOff val="75000"/>
            </a:schemeClr>
          </a:solidFill>
          <a:ln w="9525">
            <a:solidFill>
              <a:srgbClr val="000000"/>
            </a:solidFill>
            <a:miter lim="800000"/>
            <a:headEnd/>
            <a:tailEnd/>
          </a:ln>
        </p:spPr>
        <p:txBody>
          <a:bodyPr vert="horz" wrap="square" lIns="0" tIns="0" rIns="0" bIns="0" numCol="1" rtlCol="0" anchor="ctr"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1" i="0" u="none" strike="noStrike" kern="0" cap="none" spc="0" normalizeH="0" baseline="0" noProof="0" dirty="0">
                <a:ln>
                  <a:noFill/>
                </a:ln>
                <a:solidFill>
                  <a:srgbClr val="000000"/>
                </a:solidFill>
                <a:effectLst/>
                <a:uLnTx/>
                <a:uFillTx/>
                <a:latin typeface="+mj-lt"/>
                <a:ea typeface="Geneva" charset="-128"/>
                <a:cs typeface="Geneva" charset="-128"/>
              </a:rPr>
              <a:t>OS</a:t>
            </a:r>
          </a:p>
        </p:txBody>
      </p:sp>
      <p:sp>
        <p:nvSpPr>
          <p:cNvPr id="19" name="Rechthoek 18"/>
          <p:cNvSpPr/>
          <p:nvPr/>
        </p:nvSpPr>
        <p:spPr bwMode="auto">
          <a:xfrm>
            <a:off x="345598" y="5847377"/>
            <a:ext cx="2450854" cy="288032"/>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Game app.</a:t>
            </a:r>
          </a:p>
        </p:txBody>
      </p:sp>
      <p:sp>
        <p:nvSpPr>
          <p:cNvPr id="24" name="Rechthoek 23"/>
          <p:cNvSpPr/>
          <p:nvPr/>
        </p:nvSpPr>
        <p:spPr bwMode="auto">
          <a:xfrm>
            <a:off x="345598" y="4407217"/>
            <a:ext cx="2450853" cy="595488"/>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i="1" u="none" strike="noStrike" cap="none" normalizeH="0" baseline="0" dirty="0">
                <a:ln>
                  <a:noFill/>
                </a:ln>
                <a:solidFill>
                  <a:schemeClr val="tx1"/>
                </a:solidFill>
                <a:effectLst/>
                <a:latin typeface="Fontys Frutiger" pitchFamily="2" charset="0"/>
              </a:rPr>
              <a:t>Game data</a:t>
            </a:r>
          </a:p>
        </p:txBody>
      </p:sp>
      <p:cxnSp>
        <p:nvCxnSpPr>
          <p:cNvPr id="31" name="Rechte verbindingslijn met pijl 30"/>
          <p:cNvCxnSpPr>
            <a:stCxn id="29" idx="2"/>
            <a:endCxn id="28" idx="2"/>
          </p:cNvCxnSpPr>
          <p:nvPr/>
        </p:nvCxnSpPr>
        <p:spPr bwMode="auto">
          <a:xfrm>
            <a:off x="4654674" y="3399105"/>
            <a:ext cx="1814187" cy="1979799"/>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sp>
        <p:nvSpPr>
          <p:cNvPr id="49" name="Rechthoek 48"/>
          <p:cNvSpPr/>
          <p:nvPr/>
        </p:nvSpPr>
        <p:spPr bwMode="auto">
          <a:xfrm>
            <a:off x="6564128" y="5119922"/>
            <a:ext cx="2304256" cy="595488"/>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u="none" strike="noStrike" cap="none" normalizeH="0" baseline="0" dirty="0" err="1">
                <a:ln>
                  <a:noFill/>
                </a:ln>
                <a:solidFill>
                  <a:schemeClr val="tx1"/>
                </a:solidFill>
                <a:effectLst/>
                <a:latin typeface="Fontys Frutiger" pitchFamily="2" charset="0"/>
              </a:rPr>
              <a:t>Torrent</a:t>
            </a:r>
            <a:r>
              <a:rPr kumimoji="0" lang="nl-NL" sz="1200" b="0" u="none" strike="noStrike" cap="none" normalizeH="0" baseline="0" dirty="0">
                <a:ln>
                  <a:noFill/>
                </a:ln>
                <a:solidFill>
                  <a:schemeClr val="tx1"/>
                </a:solidFill>
                <a:effectLst/>
                <a:latin typeface="Fontys Frutiger" pitchFamily="2" charset="0"/>
              </a:rPr>
              <a:t> app. &amp; data</a:t>
            </a:r>
          </a:p>
        </p:txBody>
      </p:sp>
      <p:cxnSp>
        <p:nvCxnSpPr>
          <p:cNvPr id="65" name="Rechte verbindingslijn met pijl 64"/>
          <p:cNvCxnSpPr>
            <a:stCxn id="29" idx="2"/>
          </p:cNvCxnSpPr>
          <p:nvPr/>
        </p:nvCxnSpPr>
        <p:spPr bwMode="auto">
          <a:xfrm flipH="1">
            <a:off x="2795205" y="3399105"/>
            <a:ext cx="1859469" cy="3270255"/>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grpSp>
        <p:nvGrpSpPr>
          <p:cNvPr id="69" name="Group 4"/>
          <p:cNvGrpSpPr>
            <a:grpSpLocks/>
          </p:cNvGrpSpPr>
          <p:nvPr/>
        </p:nvGrpSpPr>
        <p:grpSpPr bwMode="auto">
          <a:xfrm>
            <a:off x="1123624" y="2200846"/>
            <a:ext cx="6767513" cy="396381"/>
            <a:chOff x="657" y="3475"/>
            <a:chExt cx="4661" cy="273"/>
          </a:xfrm>
          <a:solidFill>
            <a:schemeClr val="tx2">
              <a:lumMod val="10000"/>
              <a:lumOff val="90000"/>
            </a:schemeClr>
          </a:solidFill>
        </p:grpSpPr>
        <p:sp>
          <p:nvSpPr>
            <p:cNvPr id="75" name="Line 5"/>
            <p:cNvSpPr>
              <a:spLocks noChangeShapeType="1"/>
            </p:cNvSpPr>
            <p:nvPr/>
          </p:nvSpPr>
          <p:spPr bwMode="auto">
            <a:xfrm>
              <a:off x="657" y="3612"/>
              <a:ext cx="4263" cy="0"/>
            </a:xfrm>
            <a:prstGeom prst="line">
              <a:avLst/>
            </a:prstGeom>
            <a:grpFill/>
            <a:ln w="38100">
              <a:solidFill>
                <a:schemeClr val="tx1"/>
              </a:solidFill>
              <a:round/>
              <a:headEnd/>
              <a:tailEnd type="triangle" w="lg" len="lg"/>
            </a:ln>
          </p:spPr>
          <p:txBody>
            <a:bodyPr/>
            <a:lstStyle/>
            <a:p>
              <a:endParaRPr lang="nl-NL"/>
            </a:p>
          </p:txBody>
        </p:sp>
        <p:sp>
          <p:nvSpPr>
            <p:cNvPr id="76" name="Line 6"/>
            <p:cNvSpPr>
              <a:spLocks noChangeShapeType="1"/>
            </p:cNvSpPr>
            <p:nvPr/>
          </p:nvSpPr>
          <p:spPr bwMode="auto">
            <a:xfrm>
              <a:off x="930" y="3475"/>
              <a:ext cx="0" cy="273"/>
            </a:xfrm>
            <a:prstGeom prst="line">
              <a:avLst/>
            </a:prstGeom>
            <a:grpFill/>
            <a:ln w="9525">
              <a:solidFill>
                <a:schemeClr val="tx1"/>
              </a:solidFill>
              <a:round/>
              <a:headEnd/>
              <a:tailEnd/>
            </a:ln>
          </p:spPr>
          <p:txBody>
            <a:bodyPr/>
            <a:lstStyle/>
            <a:p>
              <a:endParaRPr lang="nl-NL"/>
            </a:p>
          </p:txBody>
        </p:sp>
        <p:sp>
          <p:nvSpPr>
            <p:cNvPr id="77" name="Line 7"/>
            <p:cNvSpPr>
              <a:spLocks noChangeShapeType="1"/>
            </p:cNvSpPr>
            <p:nvPr/>
          </p:nvSpPr>
          <p:spPr bwMode="auto">
            <a:xfrm>
              <a:off x="1655" y="3475"/>
              <a:ext cx="0" cy="273"/>
            </a:xfrm>
            <a:prstGeom prst="line">
              <a:avLst/>
            </a:prstGeom>
            <a:grpFill/>
            <a:ln w="9525">
              <a:solidFill>
                <a:schemeClr val="tx1"/>
              </a:solidFill>
              <a:round/>
              <a:headEnd/>
              <a:tailEnd/>
            </a:ln>
          </p:spPr>
          <p:txBody>
            <a:bodyPr/>
            <a:lstStyle/>
            <a:p>
              <a:endParaRPr lang="nl-NL"/>
            </a:p>
          </p:txBody>
        </p:sp>
        <p:sp>
          <p:nvSpPr>
            <p:cNvPr id="78" name="Line 8"/>
            <p:cNvSpPr>
              <a:spLocks noChangeShapeType="1"/>
            </p:cNvSpPr>
            <p:nvPr/>
          </p:nvSpPr>
          <p:spPr bwMode="auto">
            <a:xfrm>
              <a:off x="2381" y="3475"/>
              <a:ext cx="0" cy="273"/>
            </a:xfrm>
            <a:prstGeom prst="line">
              <a:avLst/>
            </a:prstGeom>
            <a:grpFill/>
            <a:ln w="9525">
              <a:solidFill>
                <a:schemeClr val="tx1"/>
              </a:solidFill>
              <a:round/>
              <a:headEnd/>
              <a:tailEnd/>
            </a:ln>
          </p:spPr>
          <p:txBody>
            <a:bodyPr/>
            <a:lstStyle/>
            <a:p>
              <a:endParaRPr lang="nl-NL"/>
            </a:p>
          </p:txBody>
        </p:sp>
        <p:sp>
          <p:nvSpPr>
            <p:cNvPr id="79" name="Line 9"/>
            <p:cNvSpPr>
              <a:spLocks noChangeShapeType="1"/>
            </p:cNvSpPr>
            <p:nvPr/>
          </p:nvSpPr>
          <p:spPr bwMode="auto">
            <a:xfrm>
              <a:off x="3107" y="3475"/>
              <a:ext cx="0" cy="273"/>
            </a:xfrm>
            <a:prstGeom prst="line">
              <a:avLst/>
            </a:prstGeom>
            <a:grpFill/>
            <a:ln w="9525">
              <a:solidFill>
                <a:schemeClr val="tx1"/>
              </a:solidFill>
              <a:round/>
              <a:headEnd/>
              <a:tailEnd/>
            </a:ln>
          </p:spPr>
          <p:txBody>
            <a:bodyPr/>
            <a:lstStyle/>
            <a:p>
              <a:endParaRPr lang="nl-NL"/>
            </a:p>
          </p:txBody>
        </p:sp>
        <p:sp>
          <p:nvSpPr>
            <p:cNvPr id="80" name="Line 10"/>
            <p:cNvSpPr>
              <a:spLocks noChangeShapeType="1"/>
            </p:cNvSpPr>
            <p:nvPr/>
          </p:nvSpPr>
          <p:spPr bwMode="auto">
            <a:xfrm>
              <a:off x="3833" y="3475"/>
              <a:ext cx="0" cy="273"/>
            </a:xfrm>
            <a:prstGeom prst="line">
              <a:avLst/>
            </a:prstGeom>
            <a:grpFill/>
            <a:ln w="9525">
              <a:solidFill>
                <a:schemeClr val="tx1"/>
              </a:solidFill>
              <a:round/>
              <a:headEnd/>
              <a:tailEnd/>
            </a:ln>
          </p:spPr>
          <p:txBody>
            <a:bodyPr/>
            <a:lstStyle/>
            <a:p>
              <a:endParaRPr lang="nl-NL"/>
            </a:p>
          </p:txBody>
        </p:sp>
        <p:sp>
          <p:nvSpPr>
            <p:cNvPr id="81" name="Line 11"/>
            <p:cNvSpPr>
              <a:spLocks noChangeShapeType="1"/>
            </p:cNvSpPr>
            <p:nvPr/>
          </p:nvSpPr>
          <p:spPr bwMode="auto">
            <a:xfrm>
              <a:off x="4558" y="3475"/>
              <a:ext cx="0" cy="273"/>
            </a:xfrm>
            <a:prstGeom prst="line">
              <a:avLst/>
            </a:prstGeom>
            <a:grpFill/>
            <a:ln w="9525">
              <a:solidFill>
                <a:schemeClr val="tx1"/>
              </a:solidFill>
              <a:round/>
              <a:headEnd/>
              <a:tailEnd/>
            </a:ln>
          </p:spPr>
          <p:txBody>
            <a:bodyPr/>
            <a:lstStyle/>
            <a:p>
              <a:endParaRPr lang="nl-NL"/>
            </a:p>
          </p:txBody>
        </p:sp>
        <p:sp>
          <p:nvSpPr>
            <p:cNvPr id="82" name="Text Box 12"/>
            <p:cNvSpPr txBox="1">
              <a:spLocks noChangeArrowheads="1"/>
            </p:cNvSpPr>
            <p:nvPr/>
          </p:nvSpPr>
          <p:spPr bwMode="auto">
            <a:xfrm>
              <a:off x="4921" y="3475"/>
              <a:ext cx="397" cy="2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nl-NL" altLang="nl-NL" sz="1800" dirty="0">
                  <a:latin typeface="Tahoma" pitchFamily="34" charset="0"/>
                </a:rPr>
                <a:t>time</a:t>
              </a:r>
              <a:endParaRPr lang="en-US" altLang="nl-NL" sz="1800" dirty="0">
                <a:latin typeface="Tahoma" pitchFamily="34" charset="0"/>
              </a:endParaRPr>
            </a:p>
          </p:txBody>
        </p:sp>
      </p:grpSp>
      <p:sp>
        <p:nvSpPr>
          <p:cNvPr id="70" name="Rectangle 16"/>
          <p:cNvSpPr>
            <a:spLocks noChangeArrowheads="1"/>
          </p:cNvSpPr>
          <p:nvPr/>
        </p:nvSpPr>
        <p:spPr bwMode="auto">
          <a:xfrm>
            <a:off x="1585342" y="2003948"/>
            <a:ext cx="921984" cy="329591"/>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a:latin typeface="Tahoma" pitchFamily="34" charset="0"/>
              </a:rPr>
              <a:t>Game</a:t>
            </a:r>
            <a:endParaRPr lang="en-US" altLang="nl-NL" sz="1200" dirty="0">
              <a:latin typeface="Tahoma" pitchFamily="34" charset="0"/>
            </a:endParaRPr>
          </a:p>
        </p:txBody>
      </p:sp>
      <p:sp>
        <p:nvSpPr>
          <p:cNvPr id="72" name="Rectangle 19"/>
          <p:cNvSpPr>
            <a:spLocks noChangeArrowheads="1"/>
          </p:cNvSpPr>
          <p:nvPr/>
        </p:nvSpPr>
        <p:spPr bwMode="auto">
          <a:xfrm>
            <a:off x="2651531" y="1992460"/>
            <a:ext cx="921985" cy="329591"/>
          </a:xfrm>
          <a:prstGeom prst="rect">
            <a:avLst/>
          </a:prstGeom>
          <a:solidFill>
            <a:schemeClr val="bg1"/>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a:latin typeface="Tahoma" pitchFamily="34" charset="0"/>
              </a:rPr>
              <a:t>Browser</a:t>
            </a:r>
            <a:endParaRPr lang="en-US" altLang="nl-NL" sz="1200" dirty="0">
              <a:latin typeface="Tahoma" pitchFamily="34" charset="0"/>
            </a:endParaRPr>
          </a:p>
        </p:txBody>
      </p:sp>
      <p:cxnSp>
        <p:nvCxnSpPr>
          <p:cNvPr id="37" name="Rechte verbindingslijn met pijl 36"/>
          <p:cNvCxnSpPr>
            <a:stCxn id="29" idx="2"/>
          </p:cNvCxnSpPr>
          <p:nvPr/>
        </p:nvCxnSpPr>
        <p:spPr bwMode="auto">
          <a:xfrm flipH="1">
            <a:off x="2795205" y="3399105"/>
            <a:ext cx="1859469" cy="2982223"/>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sp>
        <p:nvSpPr>
          <p:cNvPr id="27" name="Rechthoek 26"/>
          <p:cNvSpPr/>
          <p:nvPr/>
        </p:nvSpPr>
        <p:spPr bwMode="auto">
          <a:xfrm>
            <a:off x="345600" y="6132844"/>
            <a:ext cx="2449510" cy="517476"/>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u="none" strike="noStrike" cap="none" normalizeH="0" baseline="0" dirty="0">
                <a:ln>
                  <a:noFill/>
                </a:ln>
                <a:solidFill>
                  <a:schemeClr val="tx1"/>
                </a:solidFill>
                <a:effectLst/>
                <a:latin typeface="Fontys Frutiger" pitchFamily="2" charset="0"/>
              </a:rPr>
              <a:t>Browser app.</a:t>
            </a:r>
          </a:p>
        </p:txBody>
      </p:sp>
    </p:spTree>
    <p:extLst>
      <p:ext uri="{BB962C8B-B14F-4D97-AF65-F5344CB8AC3E}">
        <p14:creationId xmlns:p14="http://schemas.microsoft.com/office/powerpoint/2010/main" val="111753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1"/>
                                        </p:tgtEl>
                                        <p:attrNameLst>
                                          <p:attrName>style.visibility</p:attrName>
                                        </p:attrNameLst>
                                      </p:cBhvr>
                                      <p:to>
                                        <p:strVal val="visible"/>
                                      </p:to>
                                    </p:set>
                                    <p:animEffect transition="in" filter="fade">
                                      <p:cBhvr>
                                        <p:cTn id="17" dur="500"/>
                                        <p:tgtEl>
                                          <p:spTgt spid="3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9"/>
                                        </p:tgtEl>
                                        <p:attrNameLst>
                                          <p:attrName>style.visibility</p:attrName>
                                        </p:attrNameLst>
                                      </p:cBhvr>
                                      <p:to>
                                        <p:strVal val="visible"/>
                                      </p:to>
                                    </p:set>
                                    <p:animEffect transition="in" filter="fade">
                                      <p:cBhvr>
                                        <p:cTn id="20" dur="500"/>
                                        <p:tgtEl>
                                          <p:spTgt spid="49"/>
                                        </p:tgtEl>
                                      </p:cBhvr>
                                    </p:animEffect>
                                  </p:childTnLst>
                                </p:cTn>
                              </p:par>
                              <p:par>
                                <p:cTn id="21" presetID="10" presetClass="exit" presetSubtype="0" fill="hold" grpId="0" nodeType="withEffect">
                                  <p:stCondLst>
                                    <p:cond delay="0"/>
                                  </p:stCondLst>
                                  <p:childTnLst>
                                    <p:animEffect transition="out" filter="fade">
                                      <p:cBhvr>
                                        <p:cTn id="22" dur="500"/>
                                        <p:tgtEl>
                                          <p:spTgt spid="23"/>
                                        </p:tgtEl>
                                      </p:cBhvr>
                                    </p:animEffect>
                                    <p:set>
                                      <p:cBhvr>
                                        <p:cTn id="23" dur="1" fill="hold">
                                          <p:stCondLst>
                                            <p:cond delay="499"/>
                                          </p:stCondLst>
                                        </p:cTn>
                                        <p:tgtEl>
                                          <p:spTgt spid="23"/>
                                        </p:tgtEl>
                                        <p:attrNameLst>
                                          <p:attrName>style.visibility</p:attrName>
                                        </p:attrNameLst>
                                      </p:cBhvr>
                                      <p:to>
                                        <p:strVal val="hidden"/>
                                      </p:to>
                                    </p:set>
                                  </p:childTnLst>
                                </p:cTn>
                              </p:par>
                              <p:par>
                                <p:cTn id="24" presetID="10" presetClass="exit" presetSubtype="0" fill="hold" grpId="0" nodeType="withEffect">
                                  <p:stCondLst>
                                    <p:cond delay="0"/>
                                  </p:stCondLst>
                                  <p:childTnLst>
                                    <p:animEffect transition="out" filter="fade">
                                      <p:cBhvr>
                                        <p:cTn id="25" dur="500"/>
                                        <p:tgtEl>
                                          <p:spTgt spid="21"/>
                                        </p:tgtEl>
                                      </p:cBhvr>
                                    </p:animEffect>
                                    <p:set>
                                      <p:cBhvr>
                                        <p:cTn id="26" dur="1" fill="hold">
                                          <p:stCondLst>
                                            <p:cond delay="499"/>
                                          </p:stCondLst>
                                        </p:cTn>
                                        <p:tgtEl>
                                          <p:spTgt spid="21"/>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37"/>
                                        </p:tgtEl>
                                      </p:cBhvr>
                                    </p:animEffect>
                                    <p:set>
                                      <p:cBhvr>
                                        <p:cTn id="29" dur="1" fill="hold">
                                          <p:stCondLst>
                                            <p:cond delay="499"/>
                                          </p:stCondLst>
                                        </p:cTn>
                                        <p:tgtEl>
                                          <p:spTgt spid="37"/>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65"/>
                                        </p:tgtEl>
                                      </p:cBhvr>
                                    </p:animEffect>
                                    <p:set>
                                      <p:cBhvr>
                                        <p:cTn id="32" dur="1" fill="hold">
                                          <p:stCondLst>
                                            <p:cond delay="499"/>
                                          </p:stCondLst>
                                        </p:cTn>
                                        <p:tgtEl>
                                          <p:spTgt spid="6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par>
                                <p:cTn id="37" presetID="1" presetClass="exit" presetSubtype="0" fill="hold" nodeType="withEffect">
                                  <p:stCondLst>
                                    <p:cond delay="0"/>
                                  </p:stCondLst>
                                  <p:childTnLst>
                                    <p:set>
                                      <p:cBhvr>
                                        <p:cTn id="38" dur="1" fill="hold">
                                          <p:stCondLst>
                                            <p:cond delay="0"/>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49" grpId="0" animBg="1"/>
      <p:bldP spid="72" grpId="0" animBg="1"/>
      <p:bldP spid="2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Simplified</a:t>
            </a:r>
            <a:r>
              <a:rPr lang="nl-NL" dirty="0"/>
              <a:t> diagram</a:t>
            </a:r>
          </a:p>
        </p:txBody>
      </p:sp>
      <p:sp>
        <p:nvSpPr>
          <p:cNvPr id="16" name="Rectangle 4"/>
          <p:cNvSpPr>
            <a:spLocks noChangeArrowheads="1"/>
          </p:cNvSpPr>
          <p:nvPr/>
        </p:nvSpPr>
        <p:spPr bwMode="auto">
          <a:xfrm>
            <a:off x="345692" y="3471113"/>
            <a:ext cx="2450760" cy="3311525"/>
          </a:xfrm>
          <a:prstGeom prst="rect">
            <a:avLst/>
          </a:prstGeom>
          <a:solidFill>
            <a:schemeClr val="bg1">
              <a:lumMod val="85000"/>
            </a:schemeClr>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nl-NL" altLang="nl-NL" sz="1800" b="1" dirty="0">
                <a:solidFill>
                  <a:srgbClr val="000000"/>
                </a:solidFill>
              </a:rPr>
              <a:t>Memory</a:t>
            </a: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en-US" altLang="nl-NL" sz="1800" b="1" dirty="0">
              <a:solidFill>
                <a:srgbClr val="000000"/>
              </a:solidFill>
            </a:endParaRPr>
          </a:p>
        </p:txBody>
      </p:sp>
      <p:sp>
        <p:nvSpPr>
          <p:cNvPr id="17" name="Rechthoek 16"/>
          <p:cNvSpPr/>
          <p:nvPr/>
        </p:nvSpPr>
        <p:spPr bwMode="auto">
          <a:xfrm>
            <a:off x="345692" y="3831153"/>
            <a:ext cx="2450760" cy="288032"/>
          </a:xfrm>
          <a:prstGeom prst="rect">
            <a:avLst/>
          </a:prstGeom>
          <a:solidFill>
            <a:srgbClr val="CC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nl-NL" sz="1400" dirty="0"/>
              <a:t>Voice </a:t>
            </a:r>
            <a:r>
              <a:rPr kumimoji="0" lang="nl-NL" sz="1400" i="0" u="none" strike="noStrike" cap="none" normalizeH="0" dirty="0">
                <a:ln>
                  <a:noFill/>
                </a:ln>
                <a:solidFill>
                  <a:schemeClr val="tx1"/>
                </a:solidFill>
                <a:effectLst/>
              </a:rPr>
              <a:t>chat app.</a:t>
            </a:r>
            <a:endParaRPr kumimoji="0" lang="nl-NL" sz="1400" i="0" u="none" strike="noStrike" cap="none" normalizeH="0" baseline="0" dirty="0">
              <a:ln>
                <a:noFill/>
              </a:ln>
              <a:solidFill>
                <a:schemeClr val="tx1"/>
              </a:solidFill>
              <a:effectLst/>
            </a:endParaRPr>
          </a:p>
        </p:txBody>
      </p:sp>
      <p:sp>
        <p:nvSpPr>
          <p:cNvPr id="18" name="Rechthoek 17"/>
          <p:cNvSpPr/>
          <p:nvPr/>
        </p:nvSpPr>
        <p:spPr bwMode="auto">
          <a:xfrm>
            <a:off x="345691" y="4119185"/>
            <a:ext cx="2450759" cy="288032"/>
          </a:xfrm>
          <a:prstGeom prst="rect">
            <a:avLst/>
          </a:prstGeom>
          <a:solidFill>
            <a:srgbClr val="FF999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Music app.</a:t>
            </a:r>
          </a:p>
        </p:txBody>
      </p:sp>
      <p:sp>
        <p:nvSpPr>
          <p:cNvPr id="20" name="Rechthoek 19"/>
          <p:cNvSpPr/>
          <p:nvPr/>
        </p:nvSpPr>
        <p:spPr bwMode="auto">
          <a:xfrm>
            <a:off x="345691" y="5002705"/>
            <a:ext cx="2450757"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IP</a:t>
            </a:r>
            <a:r>
              <a:rPr kumimoji="0" lang="nl-NL" sz="1400" i="0" u="none" strike="noStrike" cap="none" normalizeH="0" dirty="0">
                <a:ln>
                  <a:noFill/>
                </a:ln>
                <a:solidFill>
                  <a:schemeClr val="tx1"/>
                </a:solidFill>
                <a:effectLst/>
                <a:latin typeface="Fontys Frutiger" pitchFamily="2" charset="0"/>
              </a:rPr>
              <a:t> tv </a:t>
            </a:r>
            <a:r>
              <a:rPr kumimoji="0" lang="nl-NL" sz="1400" i="0" u="none" strike="noStrike" cap="none" normalizeH="0" baseline="0" dirty="0">
                <a:ln>
                  <a:noFill/>
                </a:ln>
                <a:solidFill>
                  <a:schemeClr val="tx1"/>
                </a:solidFill>
                <a:effectLst/>
                <a:latin typeface="Fontys Frutiger" pitchFamily="2" charset="0"/>
              </a:rPr>
              <a:t>app.</a:t>
            </a:r>
          </a:p>
        </p:txBody>
      </p:sp>
      <p:sp>
        <p:nvSpPr>
          <p:cNvPr id="22" name="Rechthoek 21"/>
          <p:cNvSpPr/>
          <p:nvPr/>
        </p:nvSpPr>
        <p:spPr bwMode="auto">
          <a:xfrm>
            <a:off x="345692" y="5559345"/>
            <a:ext cx="2450760"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a:ln>
                  <a:noFill/>
                </a:ln>
                <a:solidFill>
                  <a:schemeClr val="tx1"/>
                </a:solidFill>
                <a:effectLst/>
                <a:latin typeface="Fontys Frutiger" pitchFamily="2" charset="0"/>
              </a:rPr>
              <a:t>IP tv</a:t>
            </a:r>
            <a:r>
              <a:rPr kumimoji="0" lang="nl-NL" sz="1200" b="0" i="1" u="none" strike="noStrike" cap="none" normalizeH="0" dirty="0">
                <a:ln>
                  <a:noFill/>
                </a:ln>
                <a:solidFill>
                  <a:schemeClr val="tx1"/>
                </a:solidFill>
                <a:effectLst/>
                <a:latin typeface="Fontys Frutiger" pitchFamily="2" charset="0"/>
              </a:rPr>
              <a:t> data</a:t>
            </a:r>
            <a:endParaRPr kumimoji="0" lang="nl-NL" sz="1200" b="0" i="1" u="none" strike="noStrike" cap="none" normalizeH="0" baseline="0" dirty="0">
              <a:ln>
                <a:noFill/>
              </a:ln>
              <a:solidFill>
                <a:schemeClr val="tx1"/>
              </a:solidFill>
              <a:effectLst/>
              <a:latin typeface="Fontys Frutiger" pitchFamily="2" charset="0"/>
            </a:endParaRPr>
          </a:p>
        </p:txBody>
      </p:sp>
      <p:cxnSp>
        <p:nvCxnSpPr>
          <p:cNvPr id="25" name="Rechte verbindingslijn 24"/>
          <p:cNvCxnSpPr/>
          <p:nvPr/>
        </p:nvCxnSpPr>
        <p:spPr bwMode="auto">
          <a:xfrm>
            <a:off x="346935" y="3759145"/>
            <a:ext cx="2449513"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6" name="Rechthoek 25"/>
          <p:cNvSpPr/>
          <p:nvPr/>
        </p:nvSpPr>
        <p:spPr bwMode="auto">
          <a:xfrm>
            <a:off x="345695" y="5311245"/>
            <a:ext cx="2449515" cy="212843"/>
          </a:xfrm>
          <a:prstGeom prst="rect">
            <a:avLst/>
          </a:prstGeom>
          <a:solidFill>
            <a:srgbClr val="CCFFFF">
              <a:alpha val="80000"/>
            </a:srgb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i="1" u="none" strike="noStrike" cap="none" normalizeH="0" baseline="0" dirty="0">
                <a:ln>
                  <a:noFill/>
                </a:ln>
                <a:solidFill>
                  <a:schemeClr val="tx1"/>
                </a:solidFill>
                <a:effectLst/>
                <a:latin typeface="Fontys Frutiger" pitchFamily="2" charset="0"/>
              </a:rPr>
              <a:t>Voice </a:t>
            </a:r>
            <a:r>
              <a:rPr kumimoji="0" lang="nl-NL" sz="1200" i="1" u="none" strike="noStrike" cap="none" normalizeH="0" dirty="0">
                <a:ln>
                  <a:noFill/>
                </a:ln>
                <a:solidFill>
                  <a:schemeClr val="tx1"/>
                </a:solidFill>
                <a:effectLst/>
                <a:latin typeface="Fontys Frutiger" pitchFamily="2" charset="0"/>
              </a:rPr>
              <a:t>chat data</a:t>
            </a:r>
            <a:endParaRPr kumimoji="0" lang="nl-NL" sz="1200" i="1" u="none" strike="noStrike" cap="none" normalizeH="0" baseline="0" dirty="0">
              <a:ln>
                <a:noFill/>
              </a:ln>
              <a:solidFill>
                <a:schemeClr val="tx1"/>
              </a:solidFill>
              <a:effectLst/>
              <a:latin typeface="Fontys Frutiger" pitchFamily="2" charset="0"/>
            </a:endParaRPr>
          </a:p>
        </p:txBody>
      </p:sp>
      <p:sp>
        <p:nvSpPr>
          <p:cNvPr id="28" name="Cilinder 27"/>
          <p:cNvSpPr/>
          <p:nvPr/>
        </p:nvSpPr>
        <p:spPr bwMode="auto">
          <a:xfrm>
            <a:off x="6468861" y="3975169"/>
            <a:ext cx="2494791" cy="2807469"/>
          </a:xfrm>
          <a:prstGeom prst="can">
            <a:avLst/>
          </a:prstGeom>
          <a:solidFill>
            <a:schemeClr val="bg2">
              <a:lumMod val="40000"/>
              <a:lumOff val="6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400" b="1" i="0" u="none" strike="noStrike" cap="none" normalizeH="0" baseline="0" dirty="0">
                <a:ln>
                  <a:noFill/>
                </a:ln>
                <a:solidFill>
                  <a:schemeClr val="tx1"/>
                </a:solidFill>
                <a:effectLst/>
                <a:latin typeface="Fontys Frutiger" pitchFamily="2" charset="0"/>
              </a:rPr>
              <a:t>HDD</a:t>
            </a:r>
          </a:p>
        </p:txBody>
      </p:sp>
      <p:sp>
        <p:nvSpPr>
          <p:cNvPr id="29" name="Tekstvak 28"/>
          <p:cNvSpPr txBox="1"/>
          <p:nvPr/>
        </p:nvSpPr>
        <p:spPr bwMode="auto">
          <a:xfrm>
            <a:off x="345695" y="3056357"/>
            <a:ext cx="8617957" cy="342748"/>
          </a:xfrm>
          <a:prstGeom prst="rect">
            <a:avLst/>
          </a:prstGeom>
          <a:solidFill>
            <a:schemeClr val="tx1">
              <a:lumMod val="25000"/>
              <a:lumOff val="75000"/>
            </a:schemeClr>
          </a:solidFill>
          <a:ln w="9525">
            <a:solidFill>
              <a:srgbClr val="000000"/>
            </a:solidFill>
            <a:miter lim="800000"/>
            <a:headEnd/>
            <a:tailEnd/>
          </a:ln>
        </p:spPr>
        <p:txBody>
          <a:bodyPr vert="horz" wrap="square" lIns="0" tIns="0" rIns="0" bIns="0" numCol="1" rtlCol="0" anchor="ctr"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1" i="0" u="none" strike="noStrike" kern="0" cap="none" spc="0" normalizeH="0" baseline="0" noProof="0" dirty="0">
                <a:ln>
                  <a:noFill/>
                </a:ln>
                <a:solidFill>
                  <a:srgbClr val="000000"/>
                </a:solidFill>
                <a:effectLst/>
                <a:uLnTx/>
                <a:uFillTx/>
                <a:latin typeface="+mj-lt"/>
                <a:ea typeface="Geneva" charset="-128"/>
                <a:cs typeface="Geneva" charset="-128"/>
              </a:rPr>
              <a:t>OS</a:t>
            </a:r>
          </a:p>
        </p:txBody>
      </p:sp>
      <p:sp>
        <p:nvSpPr>
          <p:cNvPr id="49" name="Rechthoek 48"/>
          <p:cNvSpPr/>
          <p:nvPr/>
        </p:nvSpPr>
        <p:spPr bwMode="auto">
          <a:xfrm>
            <a:off x="6564128" y="5119922"/>
            <a:ext cx="2304256" cy="595488"/>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u="none" strike="noStrike" cap="none" normalizeH="0" baseline="0" dirty="0" err="1">
                <a:ln>
                  <a:noFill/>
                </a:ln>
                <a:solidFill>
                  <a:schemeClr val="tx1"/>
                </a:solidFill>
                <a:effectLst/>
                <a:latin typeface="Fontys Frutiger" pitchFamily="2" charset="0"/>
              </a:rPr>
              <a:t>Torrent</a:t>
            </a:r>
            <a:r>
              <a:rPr kumimoji="0" lang="nl-NL" sz="1200" b="0" u="none" strike="noStrike" cap="none" normalizeH="0" baseline="0" dirty="0">
                <a:ln>
                  <a:noFill/>
                </a:ln>
                <a:solidFill>
                  <a:schemeClr val="tx1"/>
                </a:solidFill>
                <a:effectLst/>
                <a:latin typeface="Fontys Frutiger" pitchFamily="2" charset="0"/>
              </a:rPr>
              <a:t> app. &amp; data</a:t>
            </a:r>
          </a:p>
        </p:txBody>
      </p:sp>
      <p:sp>
        <p:nvSpPr>
          <p:cNvPr id="27" name="Rechthoek 26"/>
          <p:cNvSpPr/>
          <p:nvPr/>
        </p:nvSpPr>
        <p:spPr bwMode="auto">
          <a:xfrm>
            <a:off x="345598" y="6130733"/>
            <a:ext cx="2449510" cy="517476"/>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u="none" strike="noStrike" cap="none" normalizeH="0" baseline="0" dirty="0">
                <a:ln>
                  <a:noFill/>
                </a:ln>
                <a:solidFill>
                  <a:schemeClr val="tx1"/>
                </a:solidFill>
                <a:effectLst/>
                <a:latin typeface="Fontys Frutiger" pitchFamily="2" charset="0"/>
              </a:rPr>
              <a:t>Browser app.</a:t>
            </a:r>
          </a:p>
        </p:txBody>
      </p:sp>
      <p:grpSp>
        <p:nvGrpSpPr>
          <p:cNvPr id="69" name="Group 4"/>
          <p:cNvGrpSpPr>
            <a:grpSpLocks/>
          </p:cNvGrpSpPr>
          <p:nvPr/>
        </p:nvGrpSpPr>
        <p:grpSpPr bwMode="auto">
          <a:xfrm>
            <a:off x="1123624" y="2200846"/>
            <a:ext cx="6767513" cy="396381"/>
            <a:chOff x="657" y="3475"/>
            <a:chExt cx="4661" cy="273"/>
          </a:xfrm>
          <a:solidFill>
            <a:schemeClr val="tx2">
              <a:lumMod val="10000"/>
              <a:lumOff val="90000"/>
            </a:schemeClr>
          </a:solidFill>
        </p:grpSpPr>
        <p:sp>
          <p:nvSpPr>
            <p:cNvPr id="75" name="Line 5"/>
            <p:cNvSpPr>
              <a:spLocks noChangeShapeType="1"/>
            </p:cNvSpPr>
            <p:nvPr/>
          </p:nvSpPr>
          <p:spPr bwMode="auto">
            <a:xfrm>
              <a:off x="657" y="3612"/>
              <a:ext cx="4263" cy="0"/>
            </a:xfrm>
            <a:prstGeom prst="line">
              <a:avLst/>
            </a:prstGeom>
            <a:grpFill/>
            <a:ln w="38100">
              <a:solidFill>
                <a:schemeClr val="tx1"/>
              </a:solidFill>
              <a:round/>
              <a:headEnd/>
              <a:tailEnd type="triangle" w="lg" len="lg"/>
            </a:ln>
          </p:spPr>
          <p:txBody>
            <a:bodyPr/>
            <a:lstStyle/>
            <a:p>
              <a:endParaRPr lang="nl-NL"/>
            </a:p>
          </p:txBody>
        </p:sp>
        <p:sp>
          <p:nvSpPr>
            <p:cNvPr id="76" name="Line 6"/>
            <p:cNvSpPr>
              <a:spLocks noChangeShapeType="1"/>
            </p:cNvSpPr>
            <p:nvPr/>
          </p:nvSpPr>
          <p:spPr bwMode="auto">
            <a:xfrm>
              <a:off x="930" y="3475"/>
              <a:ext cx="0" cy="273"/>
            </a:xfrm>
            <a:prstGeom prst="line">
              <a:avLst/>
            </a:prstGeom>
            <a:grpFill/>
            <a:ln w="9525">
              <a:solidFill>
                <a:schemeClr val="tx1"/>
              </a:solidFill>
              <a:round/>
              <a:headEnd/>
              <a:tailEnd/>
            </a:ln>
          </p:spPr>
          <p:txBody>
            <a:bodyPr/>
            <a:lstStyle/>
            <a:p>
              <a:endParaRPr lang="nl-NL"/>
            </a:p>
          </p:txBody>
        </p:sp>
        <p:sp>
          <p:nvSpPr>
            <p:cNvPr id="77" name="Line 7"/>
            <p:cNvSpPr>
              <a:spLocks noChangeShapeType="1"/>
            </p:cNvSpPr>
            <p:nvPr/>
          </p:nvSpPr>
          <p:spPr bwMode="auto">
            <a:xfrm>
              <a:off x="1655" y="3475"/>
              <a:ext cx="0" cy="273"/>
            </a:xfrm>
            <a:prstGeom prst="line">
              <a:avLst/>
            </a:prstGeom>
            <a:grpFill/>
            <a:ln w="9525">
              <a:solidFill>
                <a:schemeClr val="tx1"/>
              </a:solidFill>
              <a:round/>
              <a:headEnd/>
              <a:tailEnd/>
            </a:ln>
          </p:spPr>
          <p:txBody>
            <a:bodyPr/>
            <a:lstStyle/>
            <a:p>
              <a:endParaRPr lang="nl-NL"/>
            </a:p>
          </p:txBody>
        </p:sp>
        <p:sp>
          <p:nvSpPr>
            <p:cNvPr id="78" name="Line 8"/>
            <p:cNvSpPr>
              <a:spLocks noChangeShapeType="1"/>
            </p:cNvSpPr>
            <p:nvPr/>
          </p:nvSpPr>
          <p:spPr bwMode="auto">
            <a:xfrm>
              <a:off x="2381" y="3475"/>
              <a:ext cx="0" cy="273"/>
            </a:xfrm>
            <a:prstGeom prst="line">
              <a:avLst/>
            </a:prstGeom>
            <a:grpFill/>
            <a:ln w="9525">
              <a:solidFill>
                <a:schemeClr val="tx1"/>
              </a:solidFill>
              <a:round/>
              <a:headEnd/>
              <a:tailEnd/>
            </a:ln>
          </p:spPr>
          <p:txBody>
            <a:bodyPr/>
            <a:lstStyle/>
            <a:p>
              <a:endParaRPr lang="nl-NL"/>
            </a:p>
          </p:txBody>
        </p:sp>
        <p:sp>
          <p:nvSpPr>
            <p:cNvPr id="79" name="Line 9"/>
            <p:cNvSpPr>
              <a:spLocks noChangeShapeType="1"/>
            </p:cNvSpPr>
            <p:nvPr/>
          </p:nvSpPr>
          <p:spPr bwMode="auto">
            <a:xfrm>
              <a:off x="3107" y="3475"/>
              <a:ext cx="0" cy="273"/>
            </a:xfrm>
            <a:prstGeom prst="line">
              <a:avLst/>
            </a:prstGeom>
            <a:grpFill/>
            <a:ln w="9525">
              <a:solidFill>
                <a:schemeClr val="tx1"/>
              </a:solidFill>
              <a:round/>
              <a:headEnd/>
              <a:tailEnd/>
            </a:ln>
          </p:spPr>
          <p:txBody>
            <a:bodyPr/>
            <a:lstStyle/>
            <a:p>
              <a:endParaRPr lang="nl-NL"/>
            </a:p>
          </p:txBody>
        </p:sp>
        <p:sp>
          <p:nvSpPr>
            <p:cNvPr id="80" name="Line 10"/>
            <p:cNvSpPr>
              <a:spLocks noChangeShapeType="1"/>
            </p:cNvSpPr>
            <p:nvPr/>
          </p:nvSpPr>
          <p:spPr bwMode="auto">
            <a:xfrm>
              <a:off x="3833" y="3475"/>
              <a:ext cx="0" cy="273"/>
            </a:xfrm>
            <a:prstGeom prst="line">
              <a:avLst/>
            </a:prstGeom>
            <a:grpFill/>
            <a:ln w="9525">
              <a:solidFill>
                <a:schemeClr val="tx1"/>
              </a:solidFill>
              <a:round/>
              <a:headEnd/>
              <a:tailEnd/>
            </a:ln>
          </p:spPr>
          <p:txBody>
            <a:bodyPr/>
            <a:lstStyle/>
            <a:p>
              <a:endParaRPr lang="nl-NL"/>
            </a:p>
          </p:txBody>
        </p:sp>
        <p:sp>
          <p:nvSpPr>
            <p:cNvPr id="81" name="Line 11"/>
            <p:cNvSpPr>
              <a:spLocks noChangeShapeType="1"/>
            </p:cNvSpPr>
            <p:nvPr/>
          </p:nvSpPr>
          <p:spPr bwMode="auto">
            <a:xfrm>
              <a:off x="4558" y="3475"/>
              <a:ext cx="0" cy="273"/>
            </a:xfrm>
            <a:prstGeom prst="line">
              <a:avLst/>
            </a:prstGeom>
            <a:grpFill/>
            <a:ln w="9525">
              <a:solidFill>
                <a:schemeClr val="tx1"/>
              </a:solidFill>
              <a:round/>
              <a:headEnd/>
              <a:tailEnd/>
            </a:ln>
          </p:spPr>
          <p:txBody>
            <a:bodyPr/>
            <a:lstStyle/>
            <a:p>
              <a:endParaRPr lang="nl-NL"/>
            </a:p>
          </p:txBody>
        </p:sp>
        <p:sp>
          <p:nvSpPr>
            <p:cNvPr id="82" name="Text Box 12"/>
            <p:cNvSpPr txBox="1">
              <a:spLocks noChangeArrowheads="1"/>
            </p:cNvSpPr>
            <p:nvPr/>
          </p:nvSpPr>
          <p:spPr bwMode="auto">
            <a:xfrm>
              <a:off x="4921" y="3475"/>
              <a:ext cx="397" cy="2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nl-NL" altLang="nl-NL" sz="1800" dirty="0">
                  <a:latin typeface="Tahoma" pitchFamily="34" charset="0"/>
                </a:rPr>
                <a:t>time</a:t>
              </a:r>
              <a:endParaRPr lang="en-US" altLang="nl-NL" sz="1800" dirty="0">
                <a:latin typeface="Tahoma" pitchFamily="34" charset="0"/>
              </a:endParaRPr>
            </a:p>
          </p:txBody>
        </p:sp>
      </p:grpSp>
      <p:sp>
        <p:nvSpPr>
          <p:cNvPr id="70" name="Rectangle 16"/>
          <p:cNvSpPr>
            <a:spLocks noChangeArrowheads="1"/>
          </p:cNvSpPr>
          <p:nvPr/>
        </p:nvSpPr>
        <p:spPr bwMode="auto">
          <a:xfrm>
            <a:off x="1585342" y="2003948"/>
            <a:ext cx="921984" cy="329591"/>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a:latin typeface="Tahoma" pitchFamily="34" charset="0"/>
              </a:rPr>
              <a:t>Game</a:t>
            </a:r>
            <a:endParaRPr lang="en-US" altLang="nl-NL" sz="1200" dirty="0">
              <a:latin typeface="Tahoma" pitchFamily="34" charset="0"/>
            </a:endParaRPr>
          </a:p>
        </p:txBody>
      </p:sp>
      <p:sp>
        <p:nvSpPr>
          <p:cNvPr id="72" name="Rectangle 19"/>
          <p:cNvSpPr>
            <a:spLocks noChangeArrowheads="1"/>
          </p:cNvSpPr>
          <p:nvPr/>
        </p:nvSpPr>
        <p:spPr bwMode="auto">
          <a:xfrm>
            <a:off x="2651531" y="1992460"/>
            <a:ext cx="921985" cy="329591"/>
          </a:xfrm>
          <a:prstGeom prst="rect">
            <a:avLst/>
          </a:prstGeom>
          <a:solidFill>
            <a:schemeClr val="bg1"/>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a:latin typeface="Tahoma" pitchFamily="34" charset="0"/>
              </a:rPr>
              <a:t>Browser</a:t>
            </a:r>
            <a:endParaRPr lang="en-US" altLang="nl-NL" sz="1200" dirty="0">
              <a:latin typeface="Tahoma" pitchFamily="34" charset="0"/>
            </a:endParaRPr>
          </a:p>
        </p:txBody>
      </p:sp>
      <p:sp>
        <p:nvSpPr>
          <p:cNvPr id="73" name="Rectangle 20"/>
          <p:cNvSpPr>
            <a:spLocks noChangeArrowheads="1"/>
          </p:cNvSpPr>
          <p:nvPr/>
        </p:nvSpPr>
        <p:spPr bwMode="auto">
          <a:xfrm>
            <a:off x="3696050" y="1993420"/>
            <a:ext cx="921985" cy="329591"/>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a:latin typeface="Tahoma" pitchFamily="34" charset="0"/>
              </a:rPr>
              <a:t>Game</a:t>
            </a:r>
            <a:endParaRPr lang="en-US" altLang="nl-NL" sz="1200" dirty="0">
              <a:latin typeface="Tahoma" pitchFamily="34" charset="0"/>
            </a:endParaRPr>
          </a:p>
        </p:txBody>
      </p:sp>
      <p:cxnSp>
        <p:nvCxnSpPr>
          <p:cNvPr id="4" name="Rechte verbindingslijn met pijl 3"/>
          <p:cNvCxnSpPr>
            <a:stCxn id="29" idx="2"/>
          </p:cNvCxnSpPr>
          <p:nvPr/>
        </p:nvCxnSpPr>
        <p:spPr bwMode="auto">
          <a:xfrm flipH="1">
            <a:off x="2795108" y="3399105"/>
            <a:ext cx="1859566" cy="2622183"/>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cxnSp>
        <p:nvCxnSpPr>
          <p:cNvPr id="12" name="Rechte verbindingslijn met pijl 11"/>
          <p:cNvCxnSpPr>
            <a:stCxn id="29" idx="2"/>
          </p:cNvCxnSpPr>
          <p:nvPr/>
        </p:nvCxnSpPr>
        <p:spPr bwMode="auto">
          <a:xfrm flipH="1">
            <a:off x="2795108" y="3399105"/>
            <a:ext cx="1859566" cy="1305039"/>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sp>
        <p:nvSpPr>
          <p:cNvPr id="32" name="Rechthoek 18"/>
          <p:cNvSpPr/>
          <p:nvPr/>
        </p:nvSpPr>
        <p:spPr bwMode="auto">
          <a:xfrm>
            <a:off x="345598" y="5847377"/>
            <a:ext cx="2450854" cy="288032"/>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Game app.</a:t>
            </a:r>
          </a:p>
        </p:txBody>
      </p:sp>
      <p:sp>
        <p:nvSpPr>
          <p:cNvPr id="34" name="Rechthoek 23"/>
          <p:cNvSpPr/>
          <p:nvPr/>
        </p:nvSpPr>
        <p:spPr bwMode="auto">
          <a:xfrm>
            <a:off x="345598" y="4407217"/>
            <a:ext cx="2450853" cy="595488"/>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i="1" u="none" strike="noStrike" cap="none" normalizeH="0" baseline="0" dirty="0">
                <a:ln>
                  <a:noFill/>
                </a:ln>
                <a:solidFill>
                  <a:schemeClr val="tx1"/>
                </a:solidFill>
                <a:effectLst/>
                <a:latin typeface="Fontys Frutiger" pitchFamily="2" charset="0"/>
              </a:rPr>
              <a:t>Game data</a:t>
            </a:r>
          </a:p>
        </p:txBody>
      </p:sp>
    </p:spTree>
    <p:extLst>
      <p:ext uri="{BB962C8B-B14F-4D97-AF65-F5344CB8AC3E}">
        <p14:creationId xmlns:p14="http://schemas.microsoft.com/office/powerpoint/2010/main" val="2109219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Simplified</a:t>
            </a:r>
            <a:r>
              <a:rPr lang="nl-NL" dirty="0"/>
              <a:t> diagram</a:t>
            </a:r>
          </a:p>
        </p:txBody>
      </p:sp>
      <p:sp>
        <p:nvSpPr>
          <p:cNvPr id="16" name="Rectangle 4"/>
          <p:cNvSpPr>
            <a:spLocks noChangeArrowheads="1"/>
          </p:cNvSpPr>
          <p:nvPr/>
        </p:nvSpPr>
        <p:spPr bwMode="auto">
          <a:xfrm>
            <a:off x="345692" y="3471113"/>
            <a:ext cx="2450759" cy="3311525"/>
          </a:xfrm>
          <a:prstGeom prst="rect">
            <a:avLst/>
          </a:prstGeom>
          <a:solidFill>
            <a:schemeClr val="bg1">
              <a:lumMod val="85000"/>
            </a:schemeClr>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nl-NL" altLang="nl-NL" sz="1800" b="1" dirty="0">
                <a:solidFill>
                  <a:srgbClr val="000000"/>
                </a:solidFill>
              </a:rPr>
              <a:t>Memory</a:t>
            </a: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nl-NL" altLang="nl-NL" sz="1800" b="1" dirty="0">
              <a:solidFill>
                <a:srgbClr val="000000"/>
              </a:solidFill>
            </a:endParaRPr>
          </a:p>
          <a:p>
            <a:pPr eaLnBrk="1" hangingPunct="1"/>
            <a:endParaRPr lang="en-US" altLang="nl-NL" sz="1800" b="1" dirty="0">
              <a:solidFill>
                <a:srgbClr val="000000"/>
              </a:solidFill>
            </a:endParaRPr>
          </a:p>
        </p:txBody>
      </p:sp>
      <p:sp>
        <p:nvSpPr>
          <p:cNvPr id="17" name="Rechthoek 16"/>
          <p:cNvSpPr/>
          <p:nvPr/>
        </p:nvSpPr>
        <p:spPr bwMode="auto">
          <a:xfrm>
            <a:off x="345691" y="3831153"/>
            <a:ext cx="2450760" cy="288032"/>
          </a:xfrm>
          <a:prstGeom prst="rect">
            <a:avLst/>
          </a:prstGeom>
          <a:solidFill>
            <a:srgbClr val="CC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nl-NL" sz="1400" dirty="0"/>
              <a:t>Voice </a:t>
            </a:r>
            <a:r>
              <a:rPr kumimoji="0" lang="nl-NL" sz="1400" i="0" u="none" strike="noStrike" cap="none" normalizeH="0" dirty="0">
                <a:ln>
                  <a:noFill/>
                </a:ln>
                <a:solidFill>
                  <a:schemeClr val="tx1"/>
                </a:solidFill>
                <a:effectLst/>
              </a:rPr>
              <a:t>chat app.</a:t>
            </a:r>
            <a:endParaRPr kumimoji="0" lang="nl-NL" sz="1400" i="0" u="none" strike="noStrike" cap="none" normalizeH="0" baseline="0" dirty="0">
              <a:ln>
                <a:noFill/>
              </a:ln>
              <a:solidFill>
                <a:schemeClr val="tx1"/>
              </a:solidFill>
              <a:effectLst/>
            </a:endParaRPr>
          </a:p>
        </p:txBody>
      </p:sp>
      <p:sp>
        <p:nvSpPr>
          <p:cNvPr id="18" name="Rechthoek 17"/>
          <p:cNvSpPr/>
          <p:nvPr/>
        </p:nvSpPr>
        <p:spPr bwMode="auto">
          <a:xfrm>
            <a:off x="345693" y="4119185"/>
            <a:ext cx="2450758" cy="288032"/>
          </a:xfrm>
          <a:prstGeom prst="rect">
            <a:avLst/>
          </a:prstGeom>
          <a:solidFill>
            <a:srgbClr val="FF9999"/>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Music app.</a:t>
            </a:r>
          </a:p>
        </p:txBody>
      </p:sp>
      <p:sp>
        <p:nvSpPr>
          <p:cNvPr id="20" name="Rechthoek 19"/>
          <p:cNvSpPr/>
          <p:nvPr/>
        </p:nvSpPr>
        <p:spPr bwMode="auto">
          <a:xfrm>
            <a:off x="345691" y="5002705"/>
            <a:ext cx="2450757"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IP</a:t>
            </a:r>
            <a:r>
              <a:rPr kumimoji="0" lang="nl-NL" sz="1400" i="0" u="none" strike="noStrike" cap="none" normalizeH="0" dirty="0">
                <a:ln>
                  <a:noFill/>
                </a:ln>
                <a:solidFill>
                  <a:schemeClr val="tx1"/>
                </a:solidFill>
                <a:effectLst/>
                <a:latin typeface="Fontys Frutiger" pitchFamily="2" charset="0"/>
              </a:rPr>
              <a:t> tv </a:t>
            </a:r>
            <a:r>
              <a:rPr kumimoji="0" lang="nl-NL" sz="1400" i="0" u="none" strike="noStrike" cap="none" normalizeH="0" baseline="0" dirty="0">
                <a:ln>
                  <a:noFill/>
                </a:ln>
                <a:solidFill>
                  <a:schemeClr val="tx1"/>
                </a:solidFill>
                <a:effectLst/>
                <a:latin typeface="Fontys Frutiger" pitchFamily="2" charset="0"/>
              </a:rPr>
              <a:t>app.</a:t>
            </a:r>
          </a:p>
        </p:txBody>
      </p:sp>
      <p:sp>
        <p:nvSpPr>
          <p:cNvPr id="22" name="Rechthoek 21"/>
          <p:cNvSpPr/>
          <p:nvPr/>
        </p:nvSpPr>
        <p:spPr bwMode="auto">
          <a:xfrm>
            <a:off x="345692" y="5559345"/>
            <a:ext cx="2450760" cy="288032"/>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a:ln>
                  <a:noFill/>
                </a:ln>
                <a:solidFill>
                  <a:schemeClr val="tx1"/>
                </a:solidFill>
                <a:effectLst/>
                <a:latin typeface="Fontys Frutiger" pitchFamily="2" charset="0"/>
              </a:rPr>
              <a:t>IP tv</a:t>
            </a:r>
            <a:r>
              <a:rPr kumimoji="0" lang="nl-NL" sz="1200" b="0" i="1" u="none" strike="noStrike" cap="none" normalizeH="0" dirty="0">
                <a:ln>
                  <a:noFill/>
                </a:ln>
                <a:solidFill>
                  <a:schemeClr val="tx1"/>
                </a:solidFill>
                <a:effectLst/>
                <a:latin typeface="Fontys Frutiger" pitchFamily="2" charset="0"/>
              </a:rPr>
              <a:t> data</a:t>
            </a:r>
            <a:endParaRPr kumimoji="0" lang="nl-NL" sz="1200" b="0" i="1" u="none" strike="noStrike" cap="none" normalizeH="0" baseline="0" dirty="0">
              <a:ln>
                <a:noFill/>
              </a:ln>
              <a:solidFill>
                <a:schemeClr val="tx1"/>
              </a:solidFill>
              <a:effectLst/>
              <a:latin typeface="Fontys Frutiger" pitchFamily="2" charset="0"/>
            </a:endParaRPr>
          </a:p>
        </p:txBody>
      </p:sp>
      <p:cxnSp>
        <p:nvCxnSpPr>
          <p:cNvPr id="25" name="Rechte verbindingslijn 24"/>
          <p:cNvCxnSpPr/>
          <p:nvPr/>
        </p:nvCxnSpPr>
        <p:spPr bwMode="auto">
          <a:xfrm>
            <a:off x="346935" y="3759145"/>
            <a:ext cx="2449513"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26" name="Rechthoek 25"/>
          <p:cNvSpPr/>
          <p:nvPr/>
        </p:nvSpPr>
        <p:spPr bwMode="auto">
          <a:xfrm>
            <a:off x="345695" y="5311245"/>
            <a:ext cx="2449515" cy="212843"/>
          </a:xfrm>
          <a:prstGeom prst="rect">
            <a:avLst/>
          </a:prstGeom>
          <a:solidFill>
            <a:srgbClr val="CCFFFF">
              <a:alpha val="80000"/>
            </a:srgb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i="1" u="none" strike="noStrike" cap="none" normalizeH="0" baseline="0" dirty="0">
                <a:ln>
                  <a:noFill/>
                </a:ln>
                <a:solidFill>
                  <a:schemeClr val="tx1"/>
                </a:solidFill>
                <a:effectLst/>
                <a:latin typeface="Fontys Frutiger" pitchFamily="2" charset="0"/>
              </a:rPr>
              <a:t>Voice </a:t>
            </a:r>
            <a:r>
              <a:rPr kumimoji="0" lang="nl-NL" sz="1200" i="1" u="none" strike="noStrike" cap="none" normalizeH="0" dirty="0">
                <a:ln>
                  <a:noFill/>
                </a:ln>
                <a:solidFill>
                  <a:schemeClr val="tx1"/>
                </a:solidFill>
                <a:effectLst/>
                <a:latin typeface="Fontys Frutiger" pitchFamily="2" charset="0"/>
              </a:rPr>
              <a:t>chat data</a:t>
            </a:r>
            <a:endParaRPr kumimoji="0" lang="nl-NL" sz="1200" i="1" u="none" strike="noStrike" cap="none" normalizeH="0" baseline="0" dirty="0">
              <a:ln>
                <a:noFill/>
              </a:ln>
              <a:solidFill>
                <a:schemeClr val="tx1"/>
              </a:solidFill>
              <a:effectLst/>
              <a:latin typeface="Fontys Frutiger" pitchFamily="2" charset="0"/>
            </a:endParaRPr>
          </a:p>
        </p:txBody>
      </p:sp>
      <p:sp>
        <p:nvSpPr>
          <p:cNvPr id="28" name="Cilinder 27"/>
          <p:cNvSpPr/>
          <p:nvPr/>
        </p:nvSpPr>
        <p:spPr bwMode="auto">
          <a:xfrm>
            <a:off x="6468861" y="3975169"/>
            <a:ext cx="2494791" cy="2807469"/>
          </a:xfrm>
          <a:prstGeom prst="can">
            <a:avLst/>
          </a:prstGeom>
          <a:solidFill>
            <a:schemeClr val="bg2">
              <a:lumMod val="40000"/>
              <a:lumOff val="6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400" b="1" i="0" u="none" strike="noStrike" cap="none" normalizeH="0" baseline="0" dirty="0">
                <a:ln>
                  <a:noFill/>
                </a:ln>
                <a:solidFill>
                  <a:schemeClr val="tx1"/>
                </a:solidFill>
                <a:effectLst/>
                <a:latin typeface="Fontys Frutiger" pitchFamily="2" charset="0"/>
              </a:rPr>
              <a:t>HDD</a:t>
            </a:r>
          </a:p>
        </p:txBody>
      </p:sp>
      <p:sp>
        <p:nvSpPr>
          <p:cNvPr id="29" name="Tekstvak 28"/>
          <p:cNvSpPr txBox="1"/>
          <p:nvPr/>
        </p:nvSpPr>
        <p:spPr bwMode="auto">
          <a:xfrm>
            <a:off x="345695" y="3056357"/>
            <a:ext cx="8617957" cy="342748"/>
          </a:xfrm>
          <a:prstGeom prst="rect">
            <a:avLst/>
          </a:prstGeom>
          <a:solidFill>
            <a:schemeClr val="tx1">
              <a:lumMod val="25000"/>
              <a:lumOff val="75000"/>
            </a:schemeClr>
          </a:solidFill>
          <a:ln w="9525">
            <a:solidFill>
              <a:srgbClr val="000000"/>
            </a:solidFill>
            <a:miter lim="800000"/>
            <a:headEnd/>
            <a:tailEnd/>
          </a:ln>
        </p:spPr>
        <p:txBody>
          <a:bodyPr vert="horz" wrap="square" lIns="0" tIns="0" rIns="0" bIns="0" numCol="1" rtlCol="0" anchor="ctr"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1" i="0" u="none" strike="noStrike" kern="0" cap="none" spc="0" normalizeH="0" baseline="0" noProof="0" dirty="0">
                <a:ln>
                  <a:noFill/>
                </a:ln>
                <a:solidFill>
                  <a:srgbClr val="000000"/>
                </a:solidFill>
                <a:effectLst/>
                <a:uLnTx/>
                <a:uFillTx/>
                <a:latin typeface="+mj-lt"/>
                <a:ea typeface="Geneva" charset="-128"/>
                <a:cs typeface="Geneva" charset="-128"/>
              </a:rPr>
              <a:t>OS</a:t>
            </a:r>
          </a:p>
        </p:txBody>
      </p:sp>
      <p:grpSp>
        <p:nvGrpSpPr>
          <p:cNvPr id="69" name="Group 4"/>
          <p:cNvGrpSpPr>
            <a:grpSpLocks/>
          </p:cNvGrpSpPr>
          <p:nvPr/>
        </p:nvGrpSpPr>
        <p:grpSpPr bwMode="auto">
          <a:xfrm>
            <a:off x="1123624" y="2200846"/>
            <a:ext cx="6767513" cy="396381"/>
            <a:chOff x="657" y="3475"/>
            <a:chExt cx="4661" cy="273"/>
          </a:xfrm>
          <a:solidFill>
            <a:schemeClr val="tx2">
              <a:lumMod val="10000"/>
              <a:lumOff val="90000"/>
            </a:schemeClr>
          </a:solidFill>
        </p:grpSpPr>
        <p:sp>
          <p:nvSpPr>
            <p:cNvPr id="75" name="Line 5"/>
            <p:cNvSpPr>
              <a:spLocks noChangeShapeType="1"/>
            </p:cNvSpPr>
            <p:nvPr/>
          </p:nvSpPr>
          <p:spPr bwMode="auto">
            <a:xfrm>
              <a:off x="657" y="3612"/>
              <a:ext cx="4263" cy="0"/>
            </a:xfrm>
            <a:prstGeom prst="line">
              <a:avLst/>
            </a:prstGeom>
            <a:grpFill/>
            <a:ln w="38100">
              <a:solidFill>
                <a:schemeClr val="tx1"/>
              </a:solidFill>
              <a:round/>
              <a:headEnd/>
              <a:tailEnd type="triangle" w="lg" len="lg"/>
            </a:ln>
          </p:spPr>
          <p:txBody>
            <a:bodyPr/>
            <a:lstStyle/>
            <a:p>
              <a:endParaRPr lang="nl-NL"/>
            </a:p>
          </p:txBody>
        </p:sp>
        <p:sp>
          <p:nvSpPr>
            <p:cNvPr id="76" name="Line 6"/>
            <p:cNvSpPr>
              <a:spLocks noChangeShapeType="1"/>
            </p:cNvSpPr>
            <p:nvPr/>
          </p:nvSpPr>
          <p:spPr bwMode="auto">
            <a:xfrm>
              <a:off x="930" y="3475"/>
              <a:ext cx="0" cy="273"/>
            </a:xfrm>
            <a:prstGeom prst="line">
              <a:avLst/>
            </a:prstGeom>
            <a:grpFill/>
            <a:ln w="9525">
              <a:solidFill>
                <a:schemeClr val="tx1"/>
              </a:solidFill>
              <a:round/>
              <a:headEnd/>
              <a:tailEnd/>
            </a:ln>
          </p:spPr>
          <p:txBody>
            <a:bodyPr/>
            <a:lstStyle/>
            <a:p>
              <a:endParaRPr lang="nl-NL"/>
            </a:p>
          </p:txBody>
        </p:sp>
        <p:sp>
          <p:nvSpPr>
            <p:cNvPr id="77" name="Line 7"/>
            <p:cNvSpPr>
              <a:spLocks noChangeShapeType="1"/>
            </p:cNvSpPr>
            <p:nvPr/>
          </p:nvSpPr>
          <p:spPr bwMode="auto">
            <a:xfrm>
              <a:off x="1655" y="3475"/>
              <a:ext cx="0" cy="273"/>
            </a:xfrm>
            <a:prstGeom prst="line">
              <a:avLst/>
            </a:prstGeom>
            <a:grpFill/>
            <a:ln w="9525">
              <a:solidFill>
                <a:schemeClr val="tx1"/>
              </a:solidFill>
              <a:round/>
              <a:headEnd/>
              <a:tailEnd/>
            </a:ln>
          </p:spPr>
          <p:txBody>
            <a:bodyPr/>
            <a:lstStyle/>
            <a:p>
              <a:endParaRPr lang="nl-NL"/>
            </a:p>
          </p:txBody>
        </p:sp>
        <p:sp>
          <p:nvSpPr>
            <p:cNvPr id="78" name="Line 8"/>
            <p:cNvSpPr>
              <a:spLocks noChangeShapeType="1"/>
            </p:cNvSpPr>
            <p:nvPr/>
          </p:nvSpPr>
          <p:spPr bwMode="auto">
            <a:xfrm>
              <a:off x="2381" y="3475"/>
              <a:ext cx="0" cy="273"/>
            </a:xfrm>
            <a:prstGeom prst="line">
              <a:avLst/>
            </a:prstGeom>
            <a:grpFill/>
            <a:ln w="9525">
              <a:solidFill>
                <a:schemeClr val="tx1"/>
              </a:solidFill>
              <a:round/>
              <a:headEnd/>
              <a:tailEnd/>
            </a:ln>
          </p:spPr>
          <p:txBody>
            <a:bodyPr/>
            <a:lstStyle/>
            <a:p>
              <a:endParaRPr lang="nl-NL"/>
            </a:p>
          </p:txBody>
        </p:sp>
        <p:sp>
          <p:nvSpPr>
            <p:cNvPr id="79" name="Line 9"/>
            <p:cNvSpPr>
              <a:spLocks noChangeShapeType="1"/>
            </p:cNvSpPr>
            <p:nvPr/>
          </p:nvSpPr>
          <p:spPr bwMode="auto">
            <a:xfrm>
              <a:off x="3107" y="3475"/>
              <a:ext cx="0" cy="273"/>
            </a:xfrm>
            <a:prstGeom prst="line">
              <a:avLst/>
            </a:prstGeom>
            <a:grpFill/>
            <a:ln w="9525">
              <a:solidFill>
                <a:schemeClr val="tx1"/>
              </a:solidFill>
              <a:round/>
              <a:headEnd/>
              <a:tailEnd/>
            </a:ln>
          </p:spPr>
          <p:txBody>
            <a:bodyPr/>
            <a:lstStyle/>
            <a:p>
              <a:endParaRPr lang="nl-NL"/>
            </a:p>
          </p:txBody>
        </p:sp>
        <p:sp>
          <p:nvSpPr>
            <p:cNvPr id="80" name="Line 10"/>
            <p:cNvSpPr>
              <a:spLocks noChangeShapeType="1"/>
            </p:cNvSpPr>
            <p:nvPr/>
          </p:nvSpPr>
          <p:spPr bwMode="auto">
            <a:xfrm>
              <a:off x="3833" y="3475"/>
              <a:ext cx="0" cy="273"/>
            </a:xfrm>
            <a:prstGeom prst="line">
              <a:avLst/>
            </a:prstGeom>
            <a:grpFill/>
            <a:ln w="9525">
              <a:solidFill>
                <a:schemeClr val="tx1"/>
              </a:solidFill>
              <a:round/>
              <a:headEnd/>
              <a:tailEnd/>
            </a:ln>
          </p:spPr>
          <p:txBody>
            <a:bodyPr/>
            <a:lstStyle/>
            <a:p>
              <a:endParaRPr lang="nl-NL"/>
            </a:p>
          </p:txBody>
        </p:sp>
        <p:sp>
          <p:nvSpPr>
            <p:cNvPr id="81" name="Line 11"/>
            <p:cNvSpPr>
              <a:spLocks noChangeShapeType="1"/>
            </p:cNvSpPr>
            <p:nvPr/>
          </p:nvSpPr>
          <p:spPr bwMode="auto">
            <a:xfrm>
              <a:off x="4558" y="3475"/>
              <a:ext cx="0" cy="273"/>
            </a:xfrm>
            <a:prstGeom prst="line">
              <a:avLst/>
            </a:prstGeom>
            <a:grpFill/>
            <a:ln w="9525">
              <a:solidFill>
                <a:schemeClr val="tx1"/>
              </a:solidFill>
              <a:round/>
              <a:headEnd/>
              <a:tailEnd/>
            </a:ln>
          </p:spPr>
          <p:txBody>
            <a:bodyPr/>
            <a:lstStyle/>
            <a:p>
              <a:endParaRPr lang="nl-NL"/>
            </a:p>
          </p:txBody>
        </p:sp>
        <p:sp>
          <p:nvSpPr>
            <p:cNvPr id="82" name="Text Box 12"/>
            <p:cNvSpPr txBox="1">
              <a:spLocks noChangeArrowheads="1"/>
            </p:cNvSpPr>
            <p:nvPr/>
          </p:nvSpPr>
          <p:spPr bwMode="auto">
            <a:xfrm>
              <a:off x="4921" y="3475"/>
              <a:ext cx="397" cy="23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nl-NL" altLang="nl-NL" sz="1800" dirty="0">
                  <a:latin typeface="Tahoma" pitchFamily="34" charset="0"/>
                </a:rPr>
                <a:t>time</a:t>
              </a:r>
              <a:endParaRPr lang="en-US" altLang="nl-NL" sz="1800" dirty="0">
                <a:latin typeface="Tahoma" pitchFamily="34" charset="0"/>
              </a:endParaRPr>
            </a:p>
          </p:txBody>
        </p:sp>
      </p:grpSp>
      <p:sp>
        <p:nvSpPr>
          <p:cNvPr id="70" name="Rectangle 16"/>
          <p:cNvSpPr>
            <a:spLocks noChangeArrowheads="1"/>
          </p:cNvSpPr>
          <p:nvPr/>
        </p:nvSpPr>
        <p:spPr bwMode="auto">
          <a:xfrm>
            <a:off x="1585342" y="2003948"/>
            <a:ext cx="921984" cy="329591"/>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a:latin typeface="Tahoma" pitchFamily="34" charset="0"/>
              </a:rPr>
              <a:t>Game</a:t>
            </a:r>
            <a:endParaRPr lang="en-US" altLang="nl-NL" sz="1200" dirty="0">
              <a:latin typeface="Tahoma" pitchFamily="34" charset="0"/>
            </a:endParaRPr>
          </a:p>
        </p:txBody>
      </p:sp>
      <p:sp>
        <p:nvSpPr>
          <p:cNvPr id="72" name="Rectangle 19"/>
          <p:cNvSpPr>
            <a:spLocks noChangeArrowheads="1"/>
          </p:cNvSpPr>
          <p:nvPr/>
        </p:nvSpPr>
        <p:spPr bwMode="auto">
          <a:xfrm>
            <a:off x="2651531" y="1992460"/>
            <a:ext cx="921985" cy="329591"/>
          </a:xfrm>
          <a:prstGeom prst="rect">
            <a:avLst/>
          </a:prstGeom>
          <a:solidFill>
            <a:schemeClr val="bg1"/>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a:latin typeface="Tahoma" pitchFamily="34" charset="0"/>
              </a:rPr>
              <a:t>Browser</a:t>
            </a:r>
            <a:endParaRPr lang="en-US" altLang="nl-NL" sz="1200" dirty="0">
              <a:latin typeface="Tahoma" pitchFamily="34" charset="0"/>
            </a:endParaRPr>
          </a:p>
        </p:txBody>
      </p:sp>
      <p:sp>
        <p:nvSpPr>
          <p:cNvPr id="73" name="Rectangle 20"/>
          <p:cNvSpPr>
            <a:spLocks noChangeArrowheads="1"/>
          </p:cNvSpPr>
          <p:nvPr/>
        </p:nvSpPr>
        <p:spPr bwMode="auto">
          <a:xfrm>
            <a:off x="3696050" y="1993420"/>
            <a:ext cx="921985" cy="329591"/>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a:latin typeface="Tahoma" pitchFamily="34" charset="0"/>
              </a:rPr>
              <a:t>Game</a:t>
            </a:r>
            <a:endParaRPr lang="en-US" altLang="nl-NL" sz="1200" dirty="0">
              <a:latin typeface="Tahoma" pitchFamily="34" charset="0"/>
            </a:endParaRPr>
          </a:p>
        </p:txBody>
      </p:sp>
      <p:sp>
        <p:nvSpPr>
          <p:cNvPr id="37" name="Rechthoek 36"/>
          <p:cNvSpPr/>
          <p:nvPr/>
        </p:nvSpPr>
        <p:spPr bwMode="auto">
          <a:xfrm>
            <a:off x="6564129" y="5834060"/>
            <a:ext cx="2304256" cy="475260"/>
          </a:xfrm>
          <a:prstGeom prst="rect">
            <a:avLst/>
          </a:prstGeom>
          <a:solidFill>
            <a:srgbClr val="FFCC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a:ln>
                  <a:noFill/>
                </a:ln>
                <a:solidFill>
                  <a:schemeClr val="tx1"/>
                </a:solidFill>
                <a:effectLst/>
                <a:latin typeface="Fontys Frutiger" pitchFamily="2" charset="0"/>
              </a:rPr>
              <a:t>IP tv</a:t>
            </a:r>
            <a:r>
              <a:rPr kumimoji="0" lang="nl-NL" sz="1200" b="0" i="1" u="none" strike="noStrike" cap="none" normalizeH="0" dirty="0">
                <a:ln>
                  <a:noFill/>
                </a:ln>
                <a:solidFill>
                  <a:schemeClr val="tx1"/>
                </a:solidFill>
                <a:effectLst/>
                <a:latin typeface="Fontys Frutiger" pitchFamily="2" charset="0"/>
              </a:rPr>
              <a:t> app &amp; data</a:t>
            </a:r>
            <a:endParaRPr kumimoji="0" lang="nl-NL" sz="1200" b="0" i="1" u="none" strike="noStrike" cap="none" normalizeH="0" baseline="0" dirty="0">
              <a:ln>
                <a:noFill/>
              </a:ln>
              <a:solidFill>
                <a:schemeClr val="tx1"/>
              </a:solidFill>
              <a:effectLst/>
              <a:latin typeface="Fontys Frutiger" pitchFamily="2" charset="0"/>
            </a:endParaRPr>
          </a:p>
        </p:txBody>
      </p:sp>
      <p:sp>
        <p:nvSpPr>
          <p:cNvPr id="36" name="Rectangle 17"/>
          <p:cNvSpPr>
            <a:spLocks noChangeArrowheads="1"/>
          </p:cNvSpPr>
          <p:nvPr/>
        </p:nvSpPr>
        <p:spPr bwMode="auto">
          <a:xfrm>
            <a:off x="4737923" y="1992460"/>
            <a:ext cx="921984" cy="329591"/>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err="1">
                <a:latin typeface="Tahoma" pitchFamily="34" charset="0"/>
              </a:rPr>
              <a:t>Torrent</a:t>
            </a:r>
            <a:endParaRPr lang="en-US" altLang="nl-NL" sz="1200" dirty="0">
              <a:latin typeface="Tahoma" pitchFamily="34" charset="0"/>
            </a:endParaRPr>
          </a:p>
        </p:txBody>
      </p:sp>
      <p:sp>
        <p:nvSpPr>
          <p:cNvPr id="38" name="Rectangle 20"/>
          <p:cNvSpPr>
            <a:spLocks noChangeArrowheads="1"/>
          </p:cNvSpPr>
          <p:nvPr/>
        </p:nvSpPr>
        <p:spPr bwMode="auto">
          <a:xfrm>
            <a:off x="5791554" y="2003948"/>
            <a:ext cx="921985" cy="329591"/>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200" dirty="0">
                <a:latin typeface="Tahoma" pitchFamily="34" charset="0"/>
              </a:rPr>
              <a:t>Game</a:t>
            </a:r>
            <a:endParaRPr lang="en-US" altLang="nl-NL" sz="1200" dirty="0">
              <a:latin typeface="Tahoma" pitchFamily="34" charset="0"/>
            </a:endParaRPr>
          </a:p>
        </p:txBody>
      </p:sp>
      <p:sp>
        <p:nvSpPr>
          <p:cNvPr id="32" name="Rechthoek 48"/>
          <p:cNvSpPr/>
          <p:nvPr/>
        </p:nvSpPr>
        <p:spPr bwMode="auto">
          <a:xfrm>
            <a:off x="6564128" y="5119922"/>
            <a:ext cx="2304256" cy="595488"/>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u="none" strike="noStrike" cap="none" normalizeH="0" baseline="0" dirty="0" err="1">
                <a:ln>
                  <a:noFill/>
                </a:ln>
                <a:solidFill>
                  <a:schemeClr val="tx1"/>
                </a:solidFill>
                <a:effectLst/>
                <a:latin typeface="Fontys Frutiger" pitchFamily="2" charset="0"/>
              </a:rPr>
              <a:t>Torrent</a:t>
            </a:r>
            <a:r>
              <a:rPr kumimoji="0" lang="nl-NL" sz="1200" b="0" u="none" strike="noStrike" cap="none" normalizeH="0" baseline="0" dirty="0">
                <a:ln>
                  <a:noFill/>
                </a:ln>
                <a:solidFill>
                  <a:schemeClr val="tx1"/>
                </a:solidFill>
                <a:effectLst/>
                <a:latin typeface="Fontys Frutiger" pitchFamily="2" charset="0"/>
              </a:rPr>
              <a:t> app. &amp; data</a:t>
            </a:r>
          </a:p>
        </p:txBody>
      </p:sp>
      <p:sp>
        <p:nvSpPr>
          <p:cNvPr id="33" name="Rechthoek 18"/>
          <p:cNvSpPr/>
          <p:nvPr/>
        </p:nvSpPr>
        <p:spPr bwMode="auto">
          <a:xfrm>
            <a:off x="345598" y="5847377"/>
            <a:ext cx="2450854" cy="288032"/>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a:ln>
                  <a:noFill/>
                </a:ln>
                <a:solidFill>
                  <a:schemeClr val="tx1"/>
                </a:solidFill>
                <a:effectLst/>
                <a:latin typeface="Fontys Frutiger" pitchFamily="2" charset="0"/>
              </a:rPr>
              <a:t>Game app.</a:t>
            </a:r>
          </a:p>
        </p:txBody>
      </p:sp>
      <p:sp>
        <p:nvSpPr>
          <p:cNvPr id="34" name="Rechthoek 23"/>
          <p:cNvSpPr/>
          <p:nvPr/>
        </p:nvSpPr>
        <p:spPr bwMode="auto">
          <a:xfrm>
            <a:off x="345598" y="4407217"/>
            <a:ext cx="2450853" cy="595488"/>
          </a:xfrm>
          <a:prstGeom prst="rect">
            <a:avLst/>
          </a:prstGeom>
          <a:solidFill>
            <a:srgbClr val="FFFFCC"/>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i="1" u="none" strike="noStrike" cap="none" normalizeH="0" baseline="0" dirty="0">
                <a:ln>
                  <a:noFill/>
                </a:ln>
                <a:solidFill>
                  <a:schemeClr val="tx1"/>
                </a:solidFill>
                <a:effectLst/>
                <a:latin typeface="Fontys Frutiger" pitchFamily="2" charset="0"/>
              </a:rPr>
              <a:t>Game data</a:t>
            </a:r>
          </a:p>
        </p:txBody>
      </p:sp>
      <p:sp>
        <p:nvSpPr>
          <p:cNvPr id="41" name="Rechthoek 26"/>
          <p:cNvSpPr/>
          <p:nvPr/>
        </p:nvSpPr>
        <p:spPr bwMode="auto">
          <a:xfrm>
            <a:off x="345598" y="6130733"/>
            <a:ext cx="2449510" cy="517476"/>
          </a:xfrm>
          <a:prstGeom prst="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u="none" strike="noStrike" cap="none" normalizeH="0" baseline="0" dirty="0">
                <a:ln>
                  <a:noFill/>
                </a:ln>
                <a:solidFill>
                  <a:schemeClr val="tx1"/>
                </a:solidFill>
                <a:effectLst/>
                <a:latin typeface="Fontys Frutiger" pitchFamily="2" charset="0"/>
              </a:rPr>
              <a:t>Browser app.</a:t>
            </a:r>
          </a:p>
        </p:txBody>
      </p:sp>
      <p:cxnSp>
        <p:nvCxnSpPr>
          <p:cNvPr id="42" name="Rechte verbindingslijn met pijl 11"/>
          <p:cNvCxnSpPr>
            <a:endCxn id="16" idx="3"/>
          </p:cNvCxnSpPr>
          <p:nvPr/>
        </p:nvCxnSpPr>
        <p:spPr bwMode="auto">
          <a:xfrm flipH="1">
            <a:off x="2796451" y="3399105"/>
            <a:ext cx="1858224" cy="1727771"/>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cxnSp>
        <p:nvCxnSpPr>
          <p:cNvPr id="43" name="Rechte verbindingslijn met pijl 11"/>
          <p:cNvCxnSpPr>
            <a:stCxn id="29" idx="2"/>
            <a:endCxn id="22" idx="3"/>
          </p:cNvCxnSpPr>
          <p:nvPr/>
        </p:nvCxnSpPr>
        <p:spPr bwMode="auto">
          <a:xfrm flipH="1">
            <a:off x="2796452" y="3399105"/>
            <a:ext cx="1858222" cy="2304256"/>
          </a:xfrm>
          <a:prstGeom prst="straightConnector1">
            <a:avLst/>
          </a:prstGeom>
          <a:solidFill>
            <a:schemeClr val="accent1"/>
          </a:solidFill>
          <a:ln w="12700" cap="flat" cmpd="sng" algn="ctr">
            <a:solidFill>
              <a:schemeClr val="tx1"/>
            </a:solidFill>
            <a:prstDash val="solid"/>
            <a:round/>
            <a:headEnd type="none" w="med" len="med"/>
            <a:tailEnd type="arrow"/>
          </a:ln>
          <a:effectLst/>
        </p:spPr>
      </p:cxnSp>
      <p:cxnSp>
        <p:nvCxnSpPr>
          <p:cNvPr id="9" name="Straight Arrow Connector 8"/>
          <p:cNvCxnSpPr>
            <a:stCxn id="29" idx="2"/>
          </p:cNvCxnSpPr>
          <p:nvPr/>
        </p:nvCxnSpPr>
        <p:spPr bwMode="auto">
          <a:xfrm>
            <a:off x="4654674" y="3399105"/>
            <a:ext cx="1814187" cy="2694191"/>
          </a:xfrm>
          <a:prstGeom prst="straightConnector1">
            <a:avLst/>
          </a:prstGeom>
          <a:solidFill>
            <a:schemeClr val="accent1"/>
          </a:solidFill>
          <a:ln w="12700" cap="flat" cmpd="sng" algn="ctr">
            <a:solidFill>
              <a:schemeClr val="tx1"/>
            </a:solidFill>
            <a:prstDash val="solid"/>
            <a:round/>
            <a:headEnd type="none" w="med" len="med"/>
            <a:tailEnd type="triangle"/>
          </a:ln>
          <a:effectLst/>
        </p:spPr>
      </p:cxnSp>
      <p:sp>
        <p:nvSpPr>
          <p:cNvPr id="48" name="Rechthoek 20"/>
          <p:cNvSpPr/>
          <p:nvPr/>
        </p:nvSpPr>
        <p:spPr bwMode="auto">
          <a:xfrm>
            <a:off x="344162" y="5000367"/>
            <a:ext cx="2450946" cy="288032"/>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400" i="0" u="none" strike="noStrike" cap="none" normalizeH="0" baseline="0" dirty="0" err="1">
                <a:ln>
                  <a:noFill/>
                </a:ln>
                <a:solidFill>
                  <a:schemeClr val="tx1"/>
                </a:solidFill>
                <a:effectLst/>
                <a:latin typeface="Fontys Frutiger" pitchFamily="2" charset="0"/>
              </a:rPr>
              <a:t>Torrent</a:t>
            </a:r>
            <a:r>
              <a:rPr kumimoji="0" lang="nl-NL" sz="1400" i="0" u="none" strike="noStrike" cap="none" normalizeH="0" baseline="0" dirty="0">
                <a:ln>
                  <a:noFill/>
                </a:ln>
                <a:solidFill>
                  <a:schemeClr val="tx1"/>
                </a:solidFill>
                <a:effectLst/>
                <a:latin typeface="Fontys Frutiger" pitchFamily="2" charset="0"/>
              </a:rPr>
              <a:t> app.</a:t>
            </a:r>
          </a:p>
        </p:txBody>
      </p:sp>
      <p:sp>
        <p:nvSpPr>
          <p:cNvPr id="49" name="Rechthoek 22"/>
          <p:cNvSpPr/>
          <p:nvPr/>
        </p:nvSpPr>
        <p:spPr bwMode="auto">
          <a:xfrm>
            <a:off x="344162" y="5565550"/>
            <a:ext cx="2450943" cy="288032"/>
          </a:xfrm>
          <a:prstGeom prst="rect">
            <a:avLst/>
          </a:prstGeom>
          <a:solidFill>
            <a:srgbClr val="E0FFE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1200" b="0" i="1" u="none" strike="noStrike" cap="none" normalizeH="0" baseline="0" dirty="0" err="1">
                <a:ln>
                  <a:noFill/>
                </a:ln>
                <a:solidFill>
                  <a:schemeClr val="tx1"/>
                </a:solidFill>
                <a:effectLst/>
                <a:latin typeface="Fontys Frutiger" pitchFamily="2" charset="0"/>
              </a:rPr>
              <a:t>Torrent</a:t>
            </a:r>
            <a:r>
              <a:rPr kumimoji="0" lang="nl-NL" sz="1200" b="0" i="1" u="none" strike="noStrike" cap="none" normalizeH="0" dirty="0">
                <a:ln>
                  <a:noFill/>
                </a:ln>
                <a:solidFill>
                  <a:schemeClr val="tx1"/>
                </a:solidFill>
                <a:effectLst/>
                <a:latin typeface="Fontys Frutiger" pitchFamily="2" charset="0"/>
              </a:rPr>
              <a:t> data</a:t>
            </a:r>
            <a:endParaRPr kumimoji="0" lang="nl-NL" sz="1200" b="0" i="1" u="none" strike="noStrike" cap="none" normalizeH="0" baseline="0" dirty="0">
              <a:ln>
                <a:noFill/>
              </a:ln>
              <a:solidFill>
                <a:schemeClr val="tx1"/>
              </a:solidFill>
              <a:effectLst/>
              <a:latin typeface="Fontys Frutiger" pitchFamily="2" charset="0"/>
            </a:endParaRPr>
          </a:p>
        </p:txBody>
      </p:sp>
      <p:cxnSp>
        <p:nvCxnSpPr>
          <p:cNvPr id="11" name="Straight Arrow Connector 10"/>
          <p:cNvCxnSpPr>
            <a:stCxn id="29" idx="2"/>
          </p:cNvCxnSpPr>
          <p:nvPr/>
        </p:nvCxnSpPr>
        <p:spPr bwMode="auto">
          <a:xfrm>
            <a:off x="4654674" y="3399105"/>
            <a:ext cx="1814187" cy="2124983"/>
          </a:xfrm>
          <a:prstGeom prst="straightConnector1">
            <a:avLst/>
          </a:prstGeom>
          <a:solidFill>
            <a:schemeClr val="accent1"/>
          </a:solidFill>
          <a:ln w="1270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20247605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0" presetClass="exit" presetSubtype="0" fill="hold" nodeType="clickEffect">
                                  <p:stCondLst>
                                    <p:cond delay="0"/>
                                  </p:stCondLst>
                                  <p:childTnLst>
                                    <p:animEffect transition="out" filter="fade">
                                      <p:cBhvr>
                                        <p:cTn id="12" dur="500"/>
                                        <p:tgtEl>
                                          <p:spTgt spid="42"/>
                                        </p:tgtEl>
                                      </p:cBhvr>
                                    </p:animEffect>
                                    <p:set>
                                      <p:cBhvr>
                                        <p:cTn id="13" dur="1" fill="hold">
                                          <p:stCondLst>
                                            <p:cond delay="499"/>
                                          </p:stCondLst>
                                        </p:cTn>
                                        <p:tgtEl>
                                          <p:spTgt spid="42"/>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43"/>
                                        </p:tgtEl>
                                      </p:cBhvr>
                                    </p:animEffect>
                                    <p:set>
                                      <p:cBhvr>
                                        <p:cTn id="16" dur="1" fill="hold">
                                          <p:stCondLst>
                                            <p:cond delay="499"/>
                                          </p:stCondLst>
                                        </p:cTn>
                                        <p:tgtEl>
                                          <p:spTgt spid="43"/>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20"/>
                                        </p:tgtEl>
                                      </p:cBhvr>
                                    </p:animEffect>
                                    <p:set>
                                      <p:cBhvr>
                                        <p:cTn id="19" dur="1" fill="hold">
                                          <p:stCondLst>
                                            <p:cond delay="499"/>
                                          </p:stCondLst>
                                        </p:cTn>
                                        <p:tgtEl>
                                          <p:spTgt spid="20"/>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500"/>
                                        <p:tgtEl>
                                          <p:spTgt spid="22"/>
                                        </p:tgtEl>
                                      </p:cBhvr>
                                    </p:animEffect>
                                    <p:set>
                                      <p:cBhvr>
                                        <p:cTn id="22" dur="1" fill="hold">
                                          <p:stCondLst>
                                            <p:cond delay="499"/>
                                          </p:stCondLst>
                                        </p:cTn>
                                        <p:tgtEl>
                                          <p:spTgt spid="22"/>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0" presetClass="exit" presetSubtype="0" fill="hold" nodeType="withEffect">
                                  <p:stCondLst>
                                    <p:cond delay="0"/>
                                  </p:stCondLst>
                                  <p:childTnLst>
                                    <p:animEffect transition="out" filter="fade">
                                      <p:cBhvr>
                                        <p:cTn id="32" dur="500"/>
                                        <p:tgtEl>
                                          <p:spTgt spid="9"/>
                                        </p:tgtEl>
                                      </p:cBhvr>
                                    </p:animEffect>
                                    <p:set>
                                      <p:cBhvr>
                                        <p:cTn id="33" dur="1" fill="hold">
                                          <p:stCondLst>
                                            <p:cond delay="499"/>
                                          </p:stCondLst>
                                        </p:cTn>
                                        <p:tgtEl>
                                          <p:spTgt spid="9"/>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48"/>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49"/>
                                        </p:tgtEl>
                                        <p:attrNameLst>
                                          <p:attrName>style.visibility</p:attrName>
                                        </p:attrNameLst>
                                      </p:cBhvr>
                                      <p:to>
                                        <p:strVal val="visible"/>
                                      </p:to>
                                    </p:set>
                                  </p:childTnLst>
                                </p:cTn>
                              </p:par>
                              <p:par>
                                <p:cTn id="40" presetID="10" presetClass="exit" presetSubtype="0" fill="hold" nodeType="withEffect">
                                  <p:stCondLst>
                                    <p:cond delay="0"/>
                                  </p:stCondLst>
                                  <p:childTnLst>
                                    <p:animEffect transition="out" filter="fade">
                                      <p:cBhvr>
                                        <p:cTn id="41" dur="500"/>
                                        <p:tgtEl>
                                          <p:spTgt spid="11"/>
                                        </p:tgtEl>
                                      </p:cBhvr>
                                    </p:animEffect>
                                    <p:set>
                                      <p:cBhvr>
                                        <p:cTn id="42" dur="1" fill="hold">
                                          <p:stCondLst>
                                            <p:cond delay="499"/>
                                          </p:stCondLst>
                                        </p:cTn>
                                        <p:tgtEl>
                                          <p:spTgt spid="11"/>
                                        </p:tgtEl>
                                        <p:attrNameLst>
                                          <p:attrName>style.visibility</p:attrName>
                                        </p:attrNameLst>
                                      </p:cBhvr>
                                      <p:to>
                                        <p:strVal val="hidden"/>
                                      </p:to>
                                    </p:set>
                                  </p:childTnLst>
                                </p:cTn>
                              </p:par>
                              <p:par>
                                <p:cTn id="43" presetID="1" presetClass="entr" presetSubtype="0" fill="hold" nodeType="withEffect">
                                  <p:stCondLst>
                                    <p:cond delay="0"/>
                                  </p:stCondLst>
                                  <p:childTnLst>
                                    <p:set>
                                      <p:cBhvr>
                                        <p:cTn id="44" dur="1" fill="hold">
                                          <p:stCondLst>
                                            <p:cond delay="0"/>
                                          </p:stCondLst>
                                        </p:cTn>
                                        <p:tgtEl>
                                          <p:spTgt spid="42"/>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3"/>
                                        </p:tgtEl>
                                        <p:attrNameLst>
                                          <p:attrName>style.visibility</p:attrName>
                                        </p:attrNameLst>
                                      </p:cBhvr>
                                      <p:to>
                                        <p:strVal val="visible"/>
                                      </p:to>
                                    </p:set>
                                  </p:childTnLst>
                                </p:cTn>
                              </p:par>
                              <p:par>
                                <p:cTn id="47" presetID="10" presetClass="exit" presetSubtype="0" fill="hold" nodeType="withEffect">
                                  <p:stCondLst>
                                    <p:cond delay="0"/>
                                  </p:stCondLst>
                                  <p:childTnLst>
                                    <p:animEffect transition="out" filter="fade">
                                      <p:cBhvr>
                                        <p:cTn id="48" dur="500"/>
                                        <p:tgtEl>
                                          <p:spTgt spid="11"/>
                                        </p:tgtEl>
                                      </p:cBhvr>
                                    </p:animEffect>
                                    <p:set>
                                      <p:cBhvr>
                                        <p:cTn id="49" dur="1" fill="hold">
                                          <p:stCondLst>
                                            <p:cond delay="499"/>
                                          </p:stCondLst>
                                        </p:cTn>
                                        <p:tgtEl>
                                          <p:spTgt spid="11"/>
                                        </p:tgtEl>
                                        <p:attrNameLst>
                                          <p:attrName>style.visibility</p:attrName>
                                        </p:attrNameLst>
                                      </p:cBhvr>
                                      <p:to>
                                        <p:strVal val="hidden"/>
                                      </p:to>
                                    </p:set>
                                  </p:childTnLst>
                                </p:cTn>
                              </p:par>
                              <p:par>
                                <p:cTn id="50" presetID="10" presetClass="exit" presetSubtype="0" fill="hold" grpId="0" nodeType="withEffect">
                                  <p:stCondLst>
                                    <p:cond delay="0"/>
                                  </p:stCondLst>
                                  <p:childTnLst>
                                    <p:animEffect transition="out" filter="fade">
                                      <p:cBhvr>
                                        <p:cTn id="51" dur="500"/>
                                        <p:tgtEl>
                                          <p:spTgt spid="32"/>
                                        </p:tgtEl>
                                      </p:cBhvr>
                                    </p:animEffect>
                                    <p:set>
                                      <p:cBhvr>
                                        <p:cTn id="52" dur="1" fill="hold">
                                          <p:stCondLst>
                                            <p:cond delay="499"/>
                                          </p:stCondLst>
                                        </p:cTn>
                                        <p:tgtEl>
                                          <p:spTgt spid="32"/>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2" grpId="0" animBg="1"/>
      <p:bldP spid="37" grpId="0" animBg="1"/>
      <p:bldP spid="38" grpId="0" animBg="1"/>
      <p:bldP spid="32" grpId="0" animBg="1"/>
      <p:bldP spid="48" grpId="0" animBg="1"/>
      <p:bldP spid="4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p:txBody>
          <a:bodyPr/>
          <a:lstStyle/>
          <a:p>
            <a:r>
              <a:rPr lang="nl-NL" dirty="0" err="1"/>
              <a:t>What</a:t>
            </a:r>
            <a:r>
              <a:rPr lang="nl-NL" dirty="0"/>
              <a:t> </a:t>
            </a:r>
            <a:r>
              <a:rPr lang="nl-NL" dirty="0" err="1"/>
              <a:t>happens</a:t>
            </a:r>
            <a:r>
              <a:rPr lang="nl-NL" dirty="0"/>
              <a:t> </a:t>
            </a:r>
            <a:r>
              <a:rPr lang="nl-NL" dirty="0" err="1"/>
              <a:t>when</a:t>
            </a:r>
            <a:r>
              <a:rPr lang="nl-NL" dirty="0"/>
              <a:t> multiple </a:t>
            </a:r>
            <a:r>
              <a:rPr lang="nl-NL" dirty="0" err="1"/>
              <a:t>processes</a:t>
            </a:r>
            <a:r>
              <a:rPr lang="nl-NL" dirty="0"/>
              <a:t> want </a:t>
            </a:r>
            <a:r>
              <a:rPr lang="nl-NL" dirty="0" err="1"/>
              <a:t>to</a:t>
            </a:r>
            <a:r>
              <a:rPr lang="nl-NL" dirty="0"/>
              <a:t> access storage at </a:t>
            </a:r>
            <a:r>
              <a:rPr lang="nl-NL" dirty="0" err="1"/>
              <a:t>the</a:t>
            </a:r>
            <a:r>
              <a:rPr lang="nl-NL" dirty="0"/>
              <a:t> </a:t>
            </a:r>
            <a:r>
              <a:rPr lang="nl-NL" dirty="0" err="1"/>
              <a:t>same</a:t>
            </a:r>
            <a:r>
              <a:rPr lang="nl-NL" dirty="0"/>
              <a:t> time?</a:t>
            </a:r>
          </a:p>
        </p:txBody>
      </p:sp>
      <p:sp>
        <p:nvSpPr>
          <p:cNvPr id="3" name="Tijdelijke aanduiding voor inhoud 2"/>
          <p:cNvSpPr>
            <a:spLocks noGrp="1"/>
          </p:cNvSpPr>
          <p:nvPr>
            <p:ph type="subTitle" idx="1"/>
          </p:nvPr>
        </p:nvSpPr>
        <p:spPr/>
        <p:txBody>
          <a:bodyPr/>
          <a:lstStyle/>
          <a:p>
            <a:r>
              <a:rPr lang="nl-NL" dirty="0"/>
              <a:t>Resource management</a:t>
            </a:r>
          </a:p>
        </p:txBody>
      </p:sp>
    </p:spTree>
    <p:extLst>
      <p:ext uri="{BB962C8B-B14F-4D97-AF65-F5344CB8AC3E}">
        <p14:creationId xmlns:p14="http://schemas.microsoft.com/office/powerpoint/2010/main" val="2150426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Resources?</a:t>
            </a:r>
          </a:p>
        </p:txBody>
      </p:sp>
      <p:sp>
        <p:nvSpPr>
          <p:cNvPr id="3" name="Tijdelijke aanduiding voor inhoud 2"/>
          <p:cNvSpPr>
            <a:spLocks noGrp="1"/>
          </p:cNvSpPr>
          <p:nvPr>
            <p:ph idx="1"/>
          </p:nvPr>
        </p:nvSpPr>
        <p:spPr/>
        <p:txBody>
          <a:bodyPr/>
          <a:lstStyle/>
          <a:p>
            <a:r>
              <a:rPr lang="nl-NL" dirty="0"/>
              <a:t>Computer </a:t>
            </a:r>
            <a:r>
              <a:rPr lang="nl-NL" dirty="0" err="1"/>
              <a:t>existes</a:t>
            </a:r>
            <a:r>
              <a:rPr lang="nl-NL" dirty="0"/>
              <a:t> out of </a:t>
            </a:r>
            <a:r>
              <a:rPr lang="nl-NL" dirty="0" err="1"/>
              <a:t>components</a:t>
            </a:r>
            <a:r>
              <a:rPr lang="nl-NL" dirty="0"/>
              <a:t>:</a:t>
            </a:r>
          </a:p>
          <a:p>
            <a:pPr marL="457200" indent="-457200">
              <a:buFont typeface="Arial" panose="020B0604020202020204" pitchFamily="34" charset="0"/>
              <a:buChar char="•"/>
            </a:pPr>
            <a:r>
              <a:rPr lang="nl-NL" sz="2400" dirty="0"/>
              <a:t>HDD</a:t>
            </a:r>
          </a:p>
          <a:p>
            <a:pPr marL="457200" indent="-457200">
              <a:buFont typeface="Arial" panose="020B0604020202020204" pitchFamily="34" charset="0"/>
              <a:buChar char="•"/>
            </a:pPr>
            <a:r>
              <a:rPr lang="nl-NL" sz="2400" dirty="0"/>
              <a:t>Printer</a:t>
            </a:r>
          </a:p>
          <a:p>
            <a:pPr marL="457200" indent="-457200">
              <a:buFont typeface="Arial" panose="020B0604020202020204" pitchFamily="34" charset="0"/>
              <a:buChar char="•"/>
            </a:pPr>
            <a:r>
              <a:rPr lang="nl-NL" sz="2400" dirty="0"/>
              <a:t>Soundcard</a:t>
            </a:r>
          </a:p>
          <a:p>
            <a:pPr marL="457200" indent="-457200">
              <a:buFont typeface="Arial" panose="020B0604020202020204" pitchFamily="34" charset="0"/>
              <a:buChar char="•"/>
            </a:pPr>
            <a:r>
              <a:rPr lang="nl-NL" sz="2400" dirty="0"/>
              <a:t>USB stick</a:t>
            </a:r>
          </a:p>
          <a:p>
            <a:pPr marL="457200" indent="-457200">
              <a:buFont typeface="Arial" panose="020B0604020202020204" pitchFamily="34" charset="0"/>
              <a:buChar char="•"/>
            </a:pPr>
            <a:r>
              <a:rPr lang="nl-NL" sz="2400" dirty="0"/>
              <a:t>Etc.</a:t>
            </a:r>
          </a:p>
          <a:p>
            <a:pPr marL="0" indent="0"/>
            <a:endParaRPr lang="nl-NL" dirty="0"/>
          </a:p>
          <a:p>
            <a:pPr marL="0" indent="0"/>
            <a:r>
              <a:rPr lang="nl-NL" dirty="0"/>
              <a:t>For </a:t>
            </a:r>
            <a:r>
              <a:rPr lang="nl-NL" dirty="0" err="1"/>
              <a:t>an</a:t>
            </a:r>
            <a:r>
              <a:rPr lang="nl-NL" dirty="0"/>
              <a:t> OS these are </a:t>
            </a:r>
            <a:r>
              <a:rPr lang="nl-NL" u="sng" dirty="0"/>
              <a:t>resources</a:t>
            </a:r>
          </a:p>
          <a:p>
            <a:pPr marL="0" indent="0"/>
            <a:endParaRPr lang="nl-NL" dirty="0"/>
          </a:p>
          <a:p>
            <a:pPr marL="0" indent="0"/>
            <a:endParaRPr lang="nl-NL" dirty="0"/>
          </a:p>
        </p:txBody>
      </p:sp>
    </p:spTree>
    <p:extLst>
      <p:ext uri="{BB962C8B-B14F-4D97-AF65-F5344CB8AC3E}">
        <p14:creationId xmlns:p14="http://schemas.microsoft.com/office/powerpoint/2010/main" val="281076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OS – Resource management</a:t>
            </a:r>
          </a:p>
        </p:txBody>
      </p:sp>
      <p:sp>
        <p:nvSpPr>
          <p:cNvPr id="3" name="Tijdelijke aanduiding voor inhoud 2"/>
          <p:cNvSpPr>
            <a:spLocks noGrp="1"/>
          </p:cNvSpPr>
          <p:nvPr>
            <p:ph idx="1"/>
          </p:nvPr>
        </p:nvSpPr>
        <p:spPr>
          <a:xfrm>
            <a:off x="457200" y="1916832"/>
            <a:ext cx="7086600" cy="4528418"/>
          </a:xfrm>
        </p:spPr>
        <p:txBody>
          <a:bodyPr/>
          <a:lstStyle/>
          <a:p>
            <a:pPr marL="0" indent="0" algn="ctr"/>
            <a:r>
              <a:rPr lang="nl-NL" b="1" dirty="0" err="1"/>
              <a:t>What</a:t>
            </a:r>
            <a:r>
              <a:rPr lang="nl-NL" b="1" dirty="0"/>
              <a:t> </a:t>
            </a:r>
            <a:r>
              <a:rPr lang="nl-NL" b="1" dirty="0" err="1"/>
              <a:t>happens</a:t>
            </a:r>
            <a:r>
              <a:rPr lang="nl-NL" b="1" dirty="0"/>
              <a:t> </a:t>
            </a:r>
            <a:r>
              <a:rPr lang="nl-NL" b="1" dirty="0" err="1"/>
              <a:t>when</a:t>
            </a:r>
            <a:r>
              <a:rPr lang="nl-NL" b="1" dirty="0"/>
              <a:t> Voice chat &amp; Game app want </a:t>
            </a:r>
            <a:r>
              <a:rPr lang="nl-NL" b="1" dirty="0" err="1"/>
              <a:t>to</a:t>
            </a:r>
            <a:r>
              <a:rPr lang="nl-NL" b="1" dirty="0"/>
              <a:t> save data on </a:t>
            </a:r>
            <a:r>
              <a:rPr lang="nl-NL" b="1" dirty="0" err="1"/>
              <a:t>the</a:t>
            </a:r>
            <a:r>
              <a:rPr lang="nl-NL" b="1" dirty="0"/>
              <a:t> HDD?</a:t>
            </a:r>
          </a:p>
          <a:p>
            <a:pPr marL="0" indent="0" algn="ctr"/>
            <a:endParaRPr lang="nl-NL" b="1" dirty="0"/>
          </a:p>
          <a:p>
            <a:pPr marL="0" indent="0" algn="ctr"/>
            <a:endParaRPr lang="nl-NL" b="1" dirty="0"/>
          </a:p>
          <a:p>
            <a:pPr marL="0" indent="0" algn="ctr"/>
            <a:endParaRPr lang="nl-NL" b="1" dirty="0"/>
          </a:p>
          <a:p>
            <a:pPr marL="0" indent="0" algn="ctr"/>
            <a:endParaRPr lang="nl-NL" b="1" dirty="0"/>
          </a:p>
          <a:p>
            <a:pPr marL="0" indent="0" algn="ctr"/>
            <a:endParaRPr lang="nl-NL" b="1" dirty="0"/>
          </a:p>
          <a:p>
            <a:pPr marL="0" indent="0" algn="ctr"/>
            <a:endParaRPr lang="nl-NL" b="1" dirty="0"/>
          </a:p>
        </p:txBody>
      </p:sp>
      <p:grpSp>
        <p:nvGrpSpPr>
          <p:cNvPr id="4" name="Group 4"/>
          <p:cNvGrpSpPr>
            <a:grpSpLocks/>
          </p:cNvGrpSpPr>
          <p:nvPr/>
        </p:nvGrpSpPr>
        <p:grpSpPr bwMode="auto">
          <a:xfrm>
            <a:off x="971550" y="3716313"/>
            <a:ext cx="7327899" cy="506412"/>
            <a:chOff x="204" y="1932"/>
            <a:chExt cx="4616" cy="319"/>
          </a:xfrm>
        </p:grpSpPr>
        <p:sp>
          <p:nvSpPr>
            <p:cNvPr id="5" name="Line 5"/>
            <p:cNvSpPr>
              <a:spLocks noChangeShapeType="1"/>
            </p:cNvSpPr>
            <p:nvPr/>
          </p:nvSpPr>
          <p:spPr bwMode="auto">
            <a:xfrm>
              <a:off x="204" y="2115"/>
              <a:ext cx="4263" cy="0"/>
            </a:xfrm>
            <a:prstGeom prst="line">
              <a:avLst/>
            </a:prstGeom>
            <a:noFill/>
            <a:ln w="38100">
              <a:solidFill>
                <a:schemeClr val="tx1"/>
              </a:solidFill>
              <a:round/>
              <a:headEnd/>
              <a:tailEnd type="triangle" w="lg" len="lg"/>
            </a:ln>
            <a:extLst>
              <a:ext uri="{909E8E84-426E-40DD-AFC4-6F175D3DCCD1}">
                <a14:hiddenFill xmlns:a14="http://schemas.microsoft.com/office/drawing/2010/main">
                  <a:noFill/>
                </a14:hiddenFill>
              </a:ext>
            </a:extLst>
          </p:spPr>
          <p:txBody>
            <a:bodyPr/>
            <a:lstStyle/>
            <a:p>
              <a:endParaRPr lang="nl-NL"/>
            </a:p>
          </p:txBody>
        </p:sp>
        <p:sp>
          <p:nvSpPr>
            <p:cNvPr id="6" name="Line 6"/>
            <p:cNvSpPr>
              <a:spLocks noChangeShapeType="1"/>
            </p:cNvSpPr>
            <p:nvPr/>
          </p:nvSpPr>
          <p:spPr bwMode="auto">
            <a:xfrm>
              <a:off x="477"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7" name="Line 7"/>
            <p:cNvSpPr>
              <a:spLocks noChangeShapeType="1"/>
            </p:cNvSpPr>
            <p:nvPr/>
          </p:nvSpPr>
          <p:spPr bwMode="auto">
            <a:xfrm>
              <a:off x="1202"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8" name="Line 8"/>
            <p:cNvSpPr>
              <a:spLocks noChangeShapeType="1"/>
            </p:cNvSpPr>
            <p:nvPr/>
          </p:nvSpPr>
          <p:spPr bwMode="auto">
            <a:xfrm>
              <a:off x="1928"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9" name="Line 9"/>
            <p:cNvSpPr>
              <a:spLocks noChangeShapeType="1"/>
            </p:cNvSpPr>
            <p:nvPr/>
          </p:nvSpPr>
          <p:spPr bwMode="auto">
            <a:xfrm>
              <a:off x="2654"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0" name="Line 10"/>
            <p:cNvSpPr>
              <a:spLocks noChangeShapeType="1"/>
            </p:cNvSpPr>
            <p:nvPr/>
          </p:nvSpPr>
          <p:spPr bwMode="auto">
            <a:xfrm>
              <a:off x="3380"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1" name="Line 11"/>
            <p:cNvSpPr>
              <a:spLocks noChangeShapeType="1"/>
            </p:cNvSpPr>
            <p:nvPr/>
          </p:nvSpPr>
          <p:spPr bwMode="auto">
            <a:xfrm>
              <a:off x="4105"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2" name="Text Box 12"/>
            <p:cNvSpPr txBox="1">
              <a:spLocks noChangeArrowheads="1"/>
            </p:cNvSpPr>
            <p:nvPr/>
          </p:nvSpPr>
          <p:spPr bwMode="auto">
            <a:xfrm>
              <a:off x="4423" y="1932"/>
              <a:ext cx="39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dirty="0">
                  <a:latin typeface="Tahoma" pitchFamily="34" charset="0"/>
                </a:rPr>
                <a:t>time</a:t>
              </a:r>
              <a:endParaRPr lang="en-US" altLang="nl-NL" sz="1800" dirty="0">
                <a:latin typeface="Tahoma" pitchFamily="34" charset="0"/>
              </a:endParaRPr>
            </a:p>
          </p:txBody>
        </p:sp>
      </p:grpSp>
      <p:sp>
        <p:nvSpPr>
          <p:cNvPr id="13" name="Rectangle 16"/>
          <p:cNvSpPr>
            <a:spLocks noChangeArrowheads="1"/>
          </p:cNvSpPr>
          <p:nvPr/>
        </p:nvSpPr>
        <p:spPr bwMode="auto">
          <a:xfrm>
            <a:off x="1476375" y="3571850"/>
            <a:ext cx="1008062" cy="360363"/>
          </a:xfrm>
          <a:prstGeom prst="rect">
            <a:avLst/>
          </a:prstGeom>
          <a:solidFill>
            <a:srgbClr val="FFCC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IP tv</a:t>
            </a:r>
            <a:endParaRPr lang="en-US" altLang="nl-NL" sz="1600" dirty="0">
              <a:latin typeface="Tahoma" pitchFamily="34" charset="0"/>
            </a:endParaRPr>
          </a:p>
        </p:txBody>
      </p:sp>
      <p:sp>
        <p:nvSpPr>
          <p:cNvPr id="14" name="Rectangle 17"/>
          <p:cNvSpPr>
            <a:spLocks noChangeArrowheads="1"/>
          </p:cNvSpPr>
          <p:nvPr/>
        </p:nvSpPr>
        <p:spPr bwMode="auto">
          <a:xfrm>
            <a:off x="2628900" y="3571850"/>
            <a:ext cx="1008062" cy="360363"/>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err="1">
                <a:latin typeface="Tahoma" pitchFamily="34" charset="0"/>
              </a:rPr>
              <a:t>Torrent</a:t>
            </a:r>
            <a:endParaRPr lang="en-US" altLang="nl-NL" sz="1600" dirty="0">
              <a:latin typeface="Tahoma" pitchFamily="34" charset="0"/>
            </a:endParaRPr>
          </a:p>
        </p:txBody>
      </p:sp>
      <p:grpSp>
        <p:nvGrpSpPr>
          <p:cNvPr id="15" name="Group 4"/>
          <p:cNvGrpSpPr>
            <a:grpSpLocks/>
          </p:cNvGrpSpPr>
          <p:nvPr/>
        </p:nvGrpSpPr>
        <p:grpSpPr bwMode="auto">
          <a:xfrm>
            <a:off x="971550" y="3068613"/>
            <a:ext cx="7327901" cy="506412"/>
            <a:chOff x="204" y="1932"/>
            <a:chExt cx="4616" cy="319"/>
          </a:xfrm>
        </p:grpSpPr>
        <p:sp>
          <p:nvSpPr>
            <p:cNvPr id="16" name="Line 5"/>
            <p:cNvSpPr>
              <a:spLocks noChangeShapeType="1"/>
            </p:cNvSpPr>
            <p:nvPr/>
          </p:nvSpPr>
          <p:spPr bwMode="auto">
            <a:xfrm>
              <a:off x="204" y="2115"/>
              <a:ext cx="4263" cy="0"/>
            </a:xfrm>
            <a:prstGeom prst="line">
              <a:avLst/>
            </a:prstGeom>
            <a:noFill/>
            <a:ln w="38100">
              <a:solidFill>
                <a:schemeClr val="tx1"/>
              </a:solidFill>
              <a:round/>
              <a:headEnd/>
              <a:tailEnd type="triangle" w="lg" len="lg"/>
            </a:ln>
            <a:extLst>
              <a:ext uri="{909E8E84-426E-40DD-AFC4-6F175D3DCCD1}">
                <a14:hiddenFill xmlns:a14="http://schemas.microsoft.com/office/drawing/2010/main">
                  <a:noFill/>
                </a14:hiddenFill>
              </a:ext>
            </a:extLst>
          </p:spPr>
          <p:txBody>
            <a:bodyPr/>
            <a:lstStyle/>
            <a:p>
              <a:endParaRPr lang="nl-NL"/>
            </a:p>
          </p:txBody>
        </p:sp>
        <p:sp>
          <p:nvSpPr>
            <p:cNvPr id="17" name="Line 6"/>
            <p:cNvSpPr>
              <a:spLocks noChangeShapeType="1"/>
            </p:cNvSpPr>
            <p:nvPr/>
          </p:nvSpPr>
          <p:spPr bwMode="auto">
            <a:xfrm>
              <a:off x="477"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8" name="Line 7"/>
            <p:cNvSpPr>
              <a:spLocks noChangeShapeType="1"/>
            </p:cNvSpPr>
            <p:nvPr/>
          </p:nvSpPr>
          <p:spPr bwMode="auto">
            <a:xfrm>
              <a:off x="1202"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9" name="Line 8"/>
            <p:cNvSpPr>
              <a:spLocks noChangeShapeType="1"/>
            </p:cNvSpPr>
            <p:nvPr/>
          </p:nvSpPr>
          <p:spPr bwMode="auto">
            <a:xfrm>
              <a:off x="1928"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0" name="Line 9"/>
            <p:cNvSpPr>
              <a:spLocks noChangeShapeType="1"/>
            </p:cNvSpPr>
            <p:nvPr/>
          </p:nvSpPr>
          <p:spPr bwMode="auto">
            <a:xfrm>
              <a:off x="2654"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1" name="Line 10"/>
            <p:cNvSpPr>
              <a:spLocks noChangeShapeType="1"/>
            </p:cNvSpPr>
            <p:nvPr/>
          </p:nvSpPr>
          <p:spPr bwMode="auto">
            <a:xfrm>
              <a:off x="3380"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2" name="Line 11"/>
            <p:cNvSpPr>
              <a:spLocks noChangeShapeType="1"/>
            </p:cNvSpPr>
            <p:nvPr/>
          </p:nvSpPr>
          <p:spPr bwMode="auto">
            <a:xfrm>
              <a:off x="4105"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3" name="Text Box 12"/>
            <p:cNvSpPr txBox="1">
              <a:spLocks noChangeArrowheads="1"/>
            </p:cNvSpPr>
            <p:nvPr/>
          </p:nvSpPr>
          <p:spPr bwMode="auto">
            <a:xfrm>
              <a:off x="4423" y="1932"/>
              <a:ext cx="39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nl-NL" altLang="nl-NL" sz="1800" dirty="0">
                  <a:latin typeface="Tahoma" pitchFamily="34" charset="0"/>
                </a:rPr>
                <a:t>time</a:t>
              </a:r>
              <a:endParaRPr lang="en-US" altLang="nl-NL" sz="1800" dirty="0">
                <a:latin typeface="Tahoma" pitchFamily="34" charset="0"/>
              </a:endParaRPr>
            </a:p>
          </p:txBody>
        </p:sp>
      </p:grpSp>
      <p:sp>
        <p:nvSpPr>
          <p:cNvPr id="24" name="Rectangle 18"/>
          <p:cNvSpPr>
            <a:spLocks noChangeArrowheads="1"/>
          </p:cNvSpPr>
          <p:nvPr/>
        </p:nvSpPr>
        <p:spPr bwMode="auto">
          <a:xfrm>
            <a:off x="1476375" y="2924150"/>
            <a:ext cx="1008062" cy="360363"/>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25" name="Rectangle 19"/>
          <p:cNvSpPr>
            <a:spLocks noChangeArrowheads="1"/>
          </p:cNvSpPr>
          <p:nvPr/>
        </p:nvSpPr>
        <p:spPr bwMode="auto">
          <a:xfrm>
            <a:off x="2628900" y="2924150"/>
            <a:ext cx="1008062" cy="360363"/>
          </a:xfrm>
          <a:prstGeom prst="rect">
            <a:avLst/>
          </a:prstGeom>
          <a:solidFill>
            <a:srgbClr val="FF9999"/>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Music</a:t>
            </a:r>
            <a:endParaRPr lang="en-US" altLang="nl-NL" sz="1600" dirty="0">
              <a:latin typeface="Tahoma" pitchFamily="34" charset="0"/>
            </a:endParaRPr>
          </a:p>
        </p:txBody>
      </p:sp>
      <p:sp>
        <p:nvSpPr>
          <p:cNvPr id="26" name="Rectangle 16"/>
          <p:cNvSpPr>
            <a:spLocks noChangeArrowheads="1"/>
          </p:cNvSpPr>
          <p:nvPr/>
        </p:nvSpPr>
        <p:spPr bwMode="auto">
          <a:xfrm>
            <a:off x="3779837" y="3573438"/>
            <a:ext cx="1008063" cy="360362"/>
          </a:xfrm>
          <a:prstGeom prst="rect">
            <a:avLst/>
          </a:prstGeom>
          <a:solidFill>
            <a:srgbClr val="FFCC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IP tv</a:t>
            </a:r>
            <a:endParaRPr lang="en-US" altLang="nl-NL" sz="1600" dirty="0">
              <a:latin typeface="Tahoma" pitchFamily="34" charset="0"/>
            </a:endParaRPr>
          </a:p>
        </p:txBody>
      </p:sp>
      <p:sp>
        <p:nvSpPr>
          <p:cNvPr id="27" name="Rectangle 17"/>
          <p:cNvSpPr>
            <a:spLocks noChangeArrowheads="1"/>
          </p:cNvSpPr>
          <p:nvPr/>
        </p:nvSpPr>
        <p:spPr bwMode="auto">
          <a:xfrm>
            <a:off x="4932362" y="3573438"/>
            <a:ext cx="1008063" cy="360362"/>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err="1">
                <a:latin typeface="Tahoma" pitchFamily="34" charset="0"/>
              </a:rPr>
              <a:t>Torrent</a:t>
            </a:r>
            <a:endParaRPr lang="en-US" altLang="nl-NL" sz="1600" dirty="0">
              <a:latin typeface="Tahoma" pitchFamily="34" charset="0"/>
            </a:endParaRPr>
          </a:p>
        </p:txBody>
      </p:sp>
      <p:sp>
        <p:nvSpPr>
          <p:cNvPr id="28" name="Rectangle 16"/>
          <p:cNvSpPr>
            <a:spLocks noChangeArrowheads="1"/>
          </p:cNvSpPr>
          <p:nvPr/>
        </p:nvSpPr>
        <p:spPr bwMode="auto">
          <a:xfrm>
            <a:off x="6084887" y="3573438"/>
            <a:ext cx="1008063" cy="360362"/>
          </a:xfrm>
          <a:prstGeom prst="rect">
            <a:avLst/>
          </a:prstGeom>
          <a:solidFill>
            <a:srgbClr val="FFCC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IP tv</a:t>
            </a:r>
            <a:endParaRPr lang="en-US" altLang="nl-NL" sz="1600" dirty="0">
              <a:latin typeface="Tahoma" pitchFamily="34" charset="0"/>
            </a:endParaRPr>
          </a:p>
        </p:txBody>
      </p:sp>
      <p:sp>
        <p:nvSpPr>
          <p:cNvPr id="29" name="Rectangle 18"/>
          <p:cNvSpPr>
            <a:spLocks noChangeArrowheads="1"/>
          </p:cNvSpPr>
          <p:nvPr/>
        </p:nvSpPr>
        <p:spPr bwMode="auto">
          <a:xfrm>
            <a:off x="3779837" y="2924150"/>
            <a:ext cx="1008063" cy="360363"/>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30" name="Rectangle 19"/>
          <p:cNvSpPr>
            <a:spLocks noChangeArrowheads="1"/>
          </p:cNvSpPr>
          <p:nvPr/>
        </p:nvSpPr>
        <p:spPr bwMode="auto">
          <a:xfrm>
            <a:off x="4932362" y="2924150"/>
            <a:ext cx="1008063" cy="360363"/>
          </a:xfrm>
          <a:prstGeom prst="rect">
            <a:avLst/>
          </a:prstGeom>
          <a:solidFill>
            <a:srgbClr val="FF9999"/>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Music</a:t>
            </a:r>
            <a:endParaRPr lang="en-US" altLang="nl-NL" sz="1600" dirty="0">
              <a:latin typeface="Tahoma" pitchFamily="34" charset="0"/>
            </a:endParaRPr>
          </a:p>
        </p:txBody>
      </p:sp>
      <p:sp>
        <p:nvSpPr>
          <p:cNvPr id="31" name="Rectangle 18"/>
          <p:cNvSpPr>
            <a:spLocks noChangeArrowheads="1"/>
          </p:cNvSpPr>
          <p:nvPr/>
        </p:nvSpPr>
        <p:spPr bwMode="auto">
          <a:xfrm>
            <a:off x="6084887" y="2924150"/>
            <a:ext cx="1008063" cy="360363"/>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32" name="Rectangle 18"/>
          <p:cNvSpPr>
            <a:spLocks noChangeArrowheads="1"/>
          </p:cNvSpPr>
          <p:nvPr/>
        </p:nvSpPr>
        <p:spPr bwMode="auto">
          <a:xfrm>
            <a:off x="107950" y="2924150"/>
            <a:ext cx="1008062" cy="3603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a:latin typeface="Tahoma" pitchFamily="34" charset="0"/>
              </a:rPr>
              <a:t>Core 1</a:t>
            </a:r>
            <a:endParaRPr lang="en-US" altLang="nl-NL" sz="1800">
              <a:latin typeface="Tahoma" pitchFamily="34" charset="0"/>
            </a:endParaRPr>
          </a:p>
        </p:txBody>
      </p:sp>
      <p:sp>
        <p:nvSpPr>
          <p:cNvPr id="33" name="Rectangle 18"/>
          <p:cNvSpPr>
            <a:spLocks noChangeArrowheads="1"/>
          </p:cNvSpPr>
          <p:nvPr/>
        </p:nvSpPr>
        <p:spPr bwMode="auto">
          <a:xfrm>
            <a:off x="107950" y="3500413"/>
            <a:ext cx="1008062" cy="36036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a:latin typeface="Tahoma" pitchFamily="34" charset="0"/>
              </a:rPr>
              <a:t>Core 2</a:t>
            </a:r>
            <a:endParaRPr lang="en-US" altLang="nl-NL" sz="1800">
              <a:latin typeface="Tahoma" pitchFamily="34" charset="0"/>
            </a:endParaRPr>
          </a:p>
        </p:txBody>
      </p:sp>
      <p:grpSp>
        <p:nvGrpSpPr>
          <p:cNvPr id="34" name="Group 4"/>
          <p:cNvGrpSpPr>
            <a:grpSpLocks/>
          </p:cNvGrpSpPr>
          <p:nvPr/>
        </p:nvGrpSpPr>
        <p:grpSpPr bwMode="auto">
          <a:xfrm>
            <a:off x="971550" y="4722788"/>
            <a:ext cx="7327899" cy="506412"/>
            <a:chOff x="204" y="1932"/>
            <a:chExt cx="4616" cy="319"/>
          </a:xfrm>
        </p:grpSpPr>
        <p:sp>
          <p:nvSpPr>
            <p:cNvPr id="35" name="Line 5"/>
            <p:cNvSpPr>
              <a:spLocks noChangeShapeType="1"/>
            </p:cNvSpPr>
            <p:nvPr/>
          </p:nvSpPr>
          <p:spPr bwMode="auto">
            <a:xfrm>
              <a:off x="204" y="2115"/>
              <a:ext cx="4263" cy="0"/>
            </a:xfrm>
            <a:prstGeom prst="line">
              <a:avLst/>
            </a:prstGeom>
            <a:noFill/>
            <a:ln w="38100">
              <a:solidFill>
                <a:schemeClr val="tx1"/>
              </a:solidFill>
              <a:round/>
              <a:headEnd/>
              <a:tailEnd type="triangle" w="lg" len="lg"/>
            </a:ln>
            <a:extLst>
              <a:ext uri="{909E8E84-426E-40DD-AFC4-6F175D3DCCD1}">
                <a14:hiddenFill xmlns:a14="http://schemas.microsoft.com/office/drawing/2010/main">
                  <a:noFill/>
                </a14:hiddenFill>
              </a:ext>
            </a:extLst>
          </p:spPr>
          <p:txBody>
            <a:bodyPr/>
            <a:lstStyle/>
            <a:p>
              <a:endParaRPr lang="nl-NL"/>
            </a:p>
          </p:txBody>
        </p:sp>
        <p:sp>
          <p:nvSpPr>
            <p:cNvPr id="36" name="Line 6"/>
            <p:cNvSpPr>
              <a:spLocks noChangeShapeType="1"/>
            </p:cNvSpPr>
            <p:nvPr/>
          </p:nvSpPr>
          <p:spPr bwMode="auto">
            <a:xfrm>
              <a:off x="477"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37" name="Line 7"/>
            <p:cNvSpPr>
              <a:spLocks noChangeShapeType="1"/>
            </p:cNvSpPr>
            <p:nvPr/>
          </p:nvSpPr>
          <p:spPr bwMode="auto">
            <a:xfrm>
              <a:off x="1202"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38" name="Line 8"/>
            <p:cNvSpPr>
              <a:spLocks noChangeShapeType="1"/>
            </p:cNvSpPr>
            <p:nvPr/>
          </p:nvSpPr>
          <p:spPr bwMode="auto">
            <a:xfrm>
              <a:off x="1928"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39" name="Line 9"/>
            <p:cNvSpPr>
              <a:spLocks noChangeShapeType="1"/>
            </p:cNvSpPr>
            <p:nvPr/>
          </p:nvSpPr>
          <p:spPr bwMode="auto">
            <a:xfrm>
              <a:off x="2654"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0" name="Line 10"/>
            <p:cNvSpPr>
              <a:spLocks noChangeShapeType="1"/>
            </p:cNvSpPr>
            <p:nvPr/>
          </p:nvSpPr>
          <p:spPr bwMode="auto">
            <a:xfrm>
              <a:off x="3380"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1" name="Line 11"/>
            <p:cNvSpPr>
              <a:spLocks noChangeShapeType="1"/>
            </p:cNvSpPr>
            <p:nvPr/>
          </p:nvSpPr>
          <p:spPr bwMode="auto">
            <a:xfrm>
              <a:off x="4105"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2" name="Text Box 12"/>
            <p:cNvSpPr txBox="1">
              <a:spLocks noChangeArrowheads="1"/>
            </p:cNvSpPr>
            <p:nvPr/>
          </p:nvSpPr>
          <p:spPr bwMode="auto">
            <a:xfrm>
              <a:off x="4423" y="1932"/>
              <a:ext cx="39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dirty="0">
                  <a:latin typeface="Tahoma" pitchFamily="34" charset="0"/>
                </a:rPr>
                <a:t>time</a:t>
              </a:r>
              <a:endParaRPr lang="en-US" altLang="nl-NL" sz="1800" dirty="0">
                <a:latin typeface="Tahoma" pitchFamily="34" charset="0"/>
              </a:endParaRPr>
            </a:p>
          </p:txBody>
        </p:sp>
      </p:grpSp>
      <p:sp>
        <p:nvSpPr>
          <p:cNvPr id="43" name="Rectangle 18"/>
          <p:cNvSpPr>
            <a:spLocks noChangeArrowheads="1"/>
          </p:cNvSpPr>
          <p:nvPr/>
        </p:nvSpPr>
        <p:spPr bwMode="auto">
          <a:xfrm>
            <a:off x="107950" y="4505300"/>
            <a:ext cx="1008062" cy="3603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a:latin typeface="Tahoma" pitchFamily="34" charset="0"/>
              </a:rPr>
              <a:t>Core N</a:t>
            </a:r>
            <a:endParaRPr lang="en-US" altLang="nl-NL" sz="1800">
              <a:latin typeface="Tahoma" pitchFamily="34" charset="0"/>
            </a:endParaRPr>
          </a:p>
        </p:txBody>
      </p:sp>
      <p:sp>
        <p:nvSpPr>
          <p:cNvPr id="44" name="Rectangle 13"/>
          <p:cNvSpPr>
            <a:spLocks noChangeArrowheads="1"/>
          </p:cNvSpPr>
          <p:nvPr/>
        </p:nvSpPr>
        <p:spPr bwMode="auto">
          <a:xfrm>
            <a:off x="2628900" y="4578325"/>
            <a:ext cx="1008062"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5" name="Rectangle 13"/>
          <p:cNvSpPr>
            <a:spLocks noChangeArrowheads="1"/>
          </p:cNvSpPr>
          <p:nvPr/>
        </p:nvSpPr>
        <p:spPr bwMode="auto">
          <a:xfrm>
            <a:off x="1476375" y="4578325"/>
            <a:ext cx="1008062"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6" name="Rectangle 13"/>
          <p:cNvSpPr>
            <a:spLocks noChangeArrowheads="1"/>
          </p:cNvSpPr>
          <p:nvPr/>
        </p:nvSpPr>
        <p:spPr bwMode="auto">
          <a:xfrm>
            <a:off x="4932362" y="4578325"/>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7" name="Rectangle 13"/>
          <p:cNvSpPr>
            <a:spLocks noChangeArrowheads="1"/>
          </p:cNvSpPr>
          <p:nvPr/>
        </p:nvSpPr>
        <p:spPr bwMode="auto">
          <a:xfrm>
            <a:off x="3779837" y="4578325"/>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8" name="Rectangle 13"/>
          <p:cNvSpPr>
            <a:spLocks noChangeArrowheads="1"/>
          </p:cNvSpPr>
          <p:nvPr/>
        </p:nvSpPr>
        <p:spPr bwMode="auto">
          <a:xfrm>
            <a:off x="6084887" y="4578325"/>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9" name="TextBox 49"/>
          <p:cNvSpPr txBox="1">
            <a:spLocks noChangeArrowheads="1"/>
          </p:cNvSpPr>
          <p:nvPr/>
        </p:nvSpPr>
        <p:spPr bwMode="auto">
          <a:xfrm>
            <a:off x="346075" y="3860775"/>
            <a:ext cx="554037" cy="719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nl-NL" altLang="nl-NL"/>
              <a:t>…..</a:t>
            </a:r>
          </a:p>
        </p:txBody>
      </p:sp>
    </p:spTree>
    <p:extLst>
      <p:ext uri="{BB962C8B-B14F-4D97-AF65-F5344CB8AC3E}">
        <p14:creationId xmlns:p14="http://schemas.microsoft.com/office/powerpoint/2010/main" val="26884327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ChangeArrowheads="1"/>
          </p:cNvSpPr>
          <p:nvPr>
            <p:ph type="title"/>
          </p:nvPr>
        </p:nvSpPr>
        <p:spPr/>
        <p:txBody>
          <a:bodyPr/>
          <a:lstStyle/>
          <a:p>
            <a:pPr eaLnBrk="1" hangingPunct="1"/>
            <a:r>
              <a:rPr lang="en-US" altLang="nl-NL" sz="2800" dirty="0">
                <a:ea typeface="ＭＳ Ｐゴシック" pitchFamily="34" charset="-128"/>
              </a:rPr>
              <a:t>Bad example</a:t>
            </a:r>
          </a:p>
        </p:txBody>
      </p:sp>
      <p:sp>
        <p:nvSpPr>
          <p:cNvPr id="59395" name="Rectangle 4"/>
          <p:cNvSpPr>
            <a:spLocks noChangeArrowheads="1"/>
          </p:cNvSpPr>
          <p:nvPr/>
        </p:nvSpPr>
        <p:spPr bwMode="auto">
          <a:xfrm>
            <a:off x="756444" y="3239679"/>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en-US" altLang="nl-NL" sz="1600" dirty="0">
                <a:latin typeface="Tahoma" pitchFamily="34" charset="0"/>
              </a:rPr>
              <a:t>Game</a:t>
            </a:r>
          </a:p>
        </p:txBody>
      </p:sp>
      <p:sp>
        <p:nvSpPr>
          <p:cNvPr id="59396" name="Rectangle 5"/>
          <p:cNvSpPr>
            <a:spLocks noChangeArrowheads="1"/>
          </p:cNvSpPr>
          <p:nvPr/>
        </p:nvSpPr>
        <p:spPr bwMode="auto">
          <a:xfrm>
            <a:off x="756443" y="4652491"/>
            <a:ext cx="1008063" cy="360362"/>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59398" name="AutoShape 7"/>
          <p:cNvSpPr>
            <a:spLocks noChangeArrowheads="1"/>
          </p:cNvSpPr>
          <p:nvPr/>
        </p:nvSpPr>
        <p:spPr bwMode="auto">
          <a:xfrm>
            <a:off x="7021140" y="3499718"/>
            <a:ext cx="1511300" cy="1441450"/>
          </a:xfrm>
          <a:prstGeom prst="can">
            <a:avLst>
              <a:gd name="adj" fmla="val 25000"/>
            </a:avLst>
          </a:prstGeom>
          <a:solidFill>
            <a:schemeClr val="bg1">
              <a:lumMod val="75000"/>
            </a:schemeClr>
          </a:solidFill>
          <a:ln w="9525">
            <a:solidFill>
              <a:schemeClr val="tx1"/>
            </a:solidFill>
            <a:round/>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b="1" dirty="0">
                <a:latin typeface="Tahoma" pitchFamily="34" charset="0"/>
              </a:rPr>
              <a:t>HDD</a:t>
            </a:r>
            <a:endParaRPr lang="en-US" altLang="nl-NL" sz="1800" b="1" dirty="0">
              <a:latin typeface="Tahoma" pitchFamily="34" charset="0"/>
            </a:endParaRPr>
          </a:p>
        </p:txBody>
      </p:sp>
      <p:sp>
        <p:nvSpPr>
          <p:cNvPr id="59407" name="Line 9"/>
          <p:cNvSpPr>
            <a:spLocks noChangeShapeType="1"/>
          </p:cNvSpPr>
          <p:nvPr/>
        </p:nvSpPr>
        <p:spPr bwMode="auto">
          <a:xfrm>
            <a:off x="1908572" y="3466703"/>
            <a:ext cx="4967684" cy="854064"/>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59400" name="Line 11"/>
          <p:cNvSpPr>
            <a:spLocks noChangeShapeType="1"/>
          </p:cNvSpPr>
          <p:nvPr/>
        </p:nvSpPr>
        <p:spPr bwMode="auto">
          <a:xfrm flipV="1">
            <a:off x="1908571" y="4365104"/>
            <a:ext cx="4967685" cy="43299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59402" name="Rectangle 13"/>
          <p:cNvSpPr>
            <a:spLocks noChangeArrowheads="1"/>
          </p:cNvSpPr>
          <p:nvPr/>
        </p:nvSpPr>
        <p:spPr bwMode="auto">
          <a:xfrm>
            <a:off x="756444" y="5157316"/>
            <a:ext cx="215900" cy="215900"/>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nl-NL" altLang="nl-NL" sz="1800"/>
          </a:p>
        </p:txBody>
      </p:sp>
      <p:sp>
        <p:nvSpPr>
          <p:cNvPr id="59401" name="Rectangle 12"/>
          <p:cNvSpPr>
            <a:spLocks noChangeArrowheads="1"/>
          </p:cNvSpPr>
          <p:nvPr/>
        </p:nvSpPr>
        <p:spPr bwMode="auto">
          <a:xfrm>
            <a:off x="756443" y="3717528"/>
            <a:ext cx="215900" cy="215900"/>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nl-NL" altLang="nl-NL" sz="1800"/>
          </a:p>
        </p:txBody>
      </p:sp>
      <p:pic>
        <p:nvPicPr>
          <p:cNvPr id="16" name="Picture 15" descr="explosion_ani"/>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884014" y="3032397"/>
            <a:ext cx="1892300" cy="266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7" name="AutoShape 15"/>
          <p:cNvSpPr>
            <a:spLocks noChangeArrowheads="1"/>
          </p:cNvSpPr>
          <p:nvPr/>
        </p:nvSpPr>
        <p:spPr bwMode="auto">
          <a:xfrm>
            <a:off x="2843808" y="2313260"/>
            <a:ext cx="2303463" cy="719137"/>
          </a:xfrm>
          <a:prstGeom prst="wedgeRoundRectCallout">
            <a:avLst>
              <a:gd name="adj1" fmla="val 3213"/>
              <a:gd name="adj2" fmla="val 144152"/>
              <a:gd name="adj3" fmla="val 16667"/>
            </a:avLst>
          </a:prstGeom>
          <a:solidFill>
            <a:srgbClr val="FFFFCC"/>
          </a:solidFill>
          <a:ln w="9525">
            <a:solidFill>
              <a:schemeClr val="tx1"/>
            </a:solidFill>
            <a:miter lim="800000"/>
            <a:headEnd/>
            <a:tailEnd/>
          </a:ln>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dirty="0">
                <a:latin typeface="Tahoma" pitchFamily="34" charset="0"/>
              </a:rPr>
              <a:t>I want </a:t>
            </a:r>
            <a:r>
              <a:rPr lang="nl-NL" altLang="nl-NL" sz="1800" dirty="0" err="1">
                <a:latin typeface="Tahoma" pitchFamily="34" charset="0"/>
              </a:rPr>
              <a:t>to</a:t>
            </a:r>
            <a:r>
              <a:rPr lang="nl-NL" altLang="nl-NL" sz="1800" dirty="0">
                <a:latin typeface="Tahoma" pitchFamily="34" charset="0"/>
              </a:rPr>
              <a:t> auto save </a:t>
            </a:r>
            <a:r>
              <a:rPr lang="nl-NL" altLang="nl-NL" sz="1800" dirty="0" err="1">
                <a:latin typeface="Tahoma" pitchFamily="34" charset="0"/>
              </a:rPr>
              <a:t>the</a:t>
            </a:r>
            <a:r>
              <a:rPr lang="nl-NL" altLang="nl-NL" sz="1800" dirty="0">
                <a:latin typeface="Tahoma" pitchFamily="34" charset="0"/>
              </a:rPr>
              <a:t> game </a:t>
            </a:r>
            <a:r>
              <a:rPr lang="nl-NL" altLang="nl-NL" sz="1800" dirty="0" err="1">
                <a:latin typeface="Tahoma" pitchFamily="34" charset="0"/>
              </a:rPr>
              <a:t>progress</a:t>
            </a:r>
            <a:endParaRPr lang="en-US" altLang="nl-NL" sz="1800" dirty="0">
              <a:latin typeface="Tahoma" pitchFamily="34" charset="0"/>
            </a:endParaRPr>
          </a:p>
          <a:p>
            <a:pPr algn="ctr"/>
            <a:endParaRPr lang="en-US" altLang="nl-NL" sz="1800" dirty="0">
              <a:latin typeface="Tahoma" pitchFamily="34" charset="0"/>
            </a:endParaRPr>
          </a:p>
          <a:p>
            <a:endParaRPr lang="en-US" altLang="nl-NL" sz="1800" dirty="0">
              <a:latin typeface="Tahoma" pitchFamily="34" charset="0"/>
            </a:endParaRPr>
          </a:p>
        </p:txBody>
      </p:sp>
      <p:sp>
        <p:nvSpPr>
          <p:cNvPr id="21" name="AutoShape 16"/>
          <p:cNvSpPr>
            <a:spLocks noChangeArrowheads="1"/>
          </p:cNvSpPr>
          <p:nvPr/>
        </p:nvSpPr>
        <p:spPr bwMode="auto">
          <a:xfrm>
            <a:off x="2843808" y="5517232"/>
            <a:ext cx="2303462" cy="719137"/>
          </a:xfrm>
          <a:prstGeom prst="wedgeRoundRectCallout">
            <a:avLst>
              <a:gd name="adj1" fmla="val 3445"/>
              <a:gd name="adj2" fmla="val -150751"/>
              <a:gd name="adj3" fmla="val 16667"/>
            </a:avLst>
          </a:prstGeom>
          <a:solidFill>
            <a:srgbClr val="CCFFFF"/>
          </a:solidFill>
          <a:ln w="9525">
            <a:solidFill>
              <a:schemeClr val="tx1"/>
            </a:solidFill>
            <a:miter lim="800000"/>
            <a:headEnd/>
            <a:tailEnd/>
          </a:ln>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a:latin typeface="Tahoma" pitchFamily="34" charset="0"/>
              </a:rPr>
              <a:t>I want to save a sound clip</a:t>
            </a:r>
            <a:endParaRPr lang="en-US" altLang="nl-NL" sz="1800" dirty="0">
              <a:latin typeface="Tahoma" pitchFamily="34" charset="0"/>
            </a:endParaRPr>
          </a:p>
        </p:txBody>
      </p:sp>
    </p:spTree>
    <p:extLst>
      <p:ext uri="{BB962C8B-B14F-4D97-AF65-F5344CB8AC3E}">
        <p14:creationId xmlns:p14="http://schemas.microsoft.com/office/powerpoint/2010/main" val="4005838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path" presetSubtype="0" accel="50000" decel="50000" fill="hold" grpId="0" nodeType="clickEffect">
                                  <p:stCondLst>
                                    <p:cond delay="0"/>
                                  </p:stCondLst>
                                  <p:childTnLst>
                                    <p:animMotion origin="layout" path="M -4.44444E-6 -3.22924E-6 L -4.44444E-6 0.03887 C -4.44444E-6 0.05668 0.1941 0.07865 0.35244 0.07865 L 0.70487 0.07865 " pathEditMode="relative" rAng="0" ptsTypes="FfFF">
                                      <p:cBhvr>
                                        <p:cTn id="6" dur="2000" fill="hold"/>
                                        <p:tgtEl>
                                          <p:spTgt spid="59401"/>
                                        </p:tgtEl>
                                        <p:attrNameLst>
                                          <p:attrName>ppt_x</p:attrName>
                                          <p:attrName>ppt_y</p:attrName>
                                        </p:attrNameLst>
                                      </p:cBhvr>
                                      <p:rCtr x="35243" y="3932"/>
                                    </p:animMotion>
                                  </p:childTnLst>
                                </p:cTn>
                              </p:par>
                              <p:par>
                                <p:cTn id="7" presetID="57" presetClass="path" presetSubtype="0" accel="50000" decel="50000" fill="hold" grpId="0" nodeType="withEffect">
                                  <p:stCondLst>
                                    <p:cond delay="0"/>
                                  </p:stCondLst>
                                  <p:childTnLst>
                                    <p:animMotion origin="layout" path="M 1.94444E-6 -1.23294E-6 L 1.94444E-6 -0.06616 C 1.94444E-6 -0.09553 0.1941 -0.13116 0.35208 -0.13116 L 0.70469 -0.13116 " pathEditMode="relative" rAng="0" ptsTypes="FfFF">
                                      <p:cBhvr>
                                        <p:cTn id="8" dur="2000" fill="hold"/>
                                        <p:tgtEl>
                                          <p:spTgt spid="59402"/>
                                        </p:tgtEl>
                                        <p:attrNameLst>
                                          <p:attrName>ppt_x</p:attrName>
                                          <p:attrName>ppt_y</p:attrName>
                                        </p:attrNameLst>
                                      </p:cBhvr>
                                      <p:rCtr x="35226" y="-6570"/>
                                    </p:animMotion>
                                  </p:childTnLst>
                                </p:cTn>
                              </p:par>
                            </p:childTnLst>
                          </p:cTn>
                        </p:par>
                        <p:par>
                          <p:cTn id="9" fill="hold">
                            <p:stCondLst>
                              <p:cond delay="2000"/>
                            </p:stCondLst>
                            <p:childTnLst>
                              <p:par>
                                <p:cTn id="10" presetID="1" presetClass="entr" presetSubtype="0"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childTnLst>
                                </p:cTn>
                              </p:par>
                            </p:childTnLst>
                          </p:cTn>
                        </p:par>
                        <p:par>
                          <p:cTn id="12" fill="hold">
                            <p:stCondLst>
                              <p:cond delay="2000"/>
                            </p:stCondLst>
                            <p:childTnLst>
                              <p:par>
                                <p:cTn id="13" presetID="10" presetClass="exit" presetSubtype="0" fill="hold" nodeType="afterEffect">
                                  <p:stCondLst>
                                    <p:cond delay="700"/>
                                  </p:stCondLst>
                                  <p:childTnLst>
                                    <p:animEffect transition="out" filter="fade">
                                      <p:cBhvr>
                                        <p:cTn id="14" dur="2000"/>
                                        <p:tgtEl>
                                          <p:spTgt spid="16"/>
                                        </p:tgtEl>
                                      </p:cBhvr>
                                    </p:animEffect>
                                    <p:set>
                                      <p:cBhvr>
                                        <p:cTn id="15" dur="1" fill="hold">
                                          <p:stCondLst>
                                            <p:cond delay="1999"/>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02" grpId="0" animBg="1"/>
      <p:bldP spid="5940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OS – Resource management</a:t>
            </a:r>
          </a:p>
        </p:txBody>
      </p:sp>
      <p:sp>
        <p:nvSpPr>
          <p:cNvPr id="3" name="Tijdelijke aanduiding voor inhoud 2"/>
          <p:cNvSpPr>
            <a:spLocks noGrp="1"/>
          </p:cNvSpPr>
          <p:nvPr>
            <p:ph idx="1"/>
          </p:nvPr>
        </p:nvSpPr>
        <p:spPr>
          <a:xfrm>
            <a:off x="457200" y="1916832"/>
            <a:ext cx="7086600" cy="4528418"/>
          </a:xfrm>
        </p:spPr>
        <p:txBody>
          <a:bodyPr/>
          <a:lstStyle/>
          <a:p>
            <a:pPr marL="0" indent="0" algn="ctr"/>
            <a:r>
              <a:rPr lang="nl-NL" b="1" dirty="0" err="1"/>
              <a:t>What</a:t>
            </a:r>
            <a:r>
              <a:rPr lang="nl-NL" b="1" dirty="0"/>
              <a:t> </a:t>
            </a:r>
            <a:r>
              <a:rPr lang="nl-NL" b="1" dirty="0" err="1"/>
              <a:t>happens</a:t>
            </a:r>
            <a:r>
              <a:rPr lang="nl-NL" b="1" dirty="0"/>
              <a:t> </a:t>
            </a:r>
            <a:r>
              <a:rPr lang="nl-NL" b="1" dirty="0" err="1"/>
              <a:t>when</a:t>
            </a:r>
            <a:r>
              <a:rPr lang="nl-NL" b="1" dirty="0"/>
              <a:t> Voice chat &amp; Game app want </a:t>
            </a:r>
            <a:r>
              <a:rPr lang="nl-NL" b="1" dirty="0" err="1"/>
              <a:t>to</a:t>
            </a:r>
            <a:r>
              <a:rPr lang="nl-NL" b="1" dirty="0"/>
              <a:t> save data on </a:t>
            </a:r>
            <a:r>
              <a:rPr lang="nl-NL" b="1" dirty="0" err="1"/>
              <a:t>the</a:t>
            </a:r>
            <a:r>
              <a:rPr lang="nl-NL" b="1" dirty="0"/>
              <a:t> HDD?</a:t>
            </a:r>
          </a:p>
          <a:p>
            <a:pPr marL="0" indent="0" algn="ctr"/>
            <a:endParaRPr lang="nl-NL" b="1" dirty="0"/>
          </a:p>
          <a:p>
            <a:pPr marL="0" indent="0" algn="ctr"/>
            <a:endParaRPr lang="nl-NL" b="1" dirty="0"/>
          </a:p>
          <a:p>
            <a:pPr marL="0" indent="0" algn="ctr"/>
            <a:endParaRPr lang="nl-NL" b="1" dirty="0"/>
          </a:p>
          <a:p>
            <a:pPr marL="0" indent="0" algn="ctr"/>
            <a:endParaRPr lang="nl-NL" b="1" dirty="0"/>
          </a:p>
          <a:p>
            <a:pPr marL="0" indent="0" algn="ctr"/>
            <a:endParaRPr lang="nl-NL" b="1" dirty="0"/>
          </a:p>
          <a:p>
            <a:pPr marL="0" indent="0" algn="ctr"/>
            <a:endParaRPr lang="nl-NL" b="1" dirty="0"/>
          </a:p>
          <a:p>
            <a:pPr marL="0" indent="0" algn="ctr"/>
            <a:r>
              <a:rPr lang="nl-NL" dirty="0"/>
              <a:t>Solution: </a:t>
            </a:r>
            <a:r>
              <a:rPr lang="nl-NL" b="1" dirty="0"/>
              <a:t>OS </a:t>
            </a:r>
            <a:r>
              <a:rPr lang="nl-NL" b="1" dirty="0" err="1"/>
              <a:t>manages</a:t>
            </a:r>
            <a:r>
              <a:rPr lang="nl-NL" b="1" dirty="0"/>
              <a:t> access </a:t>
            </a:r>
            <a:r>
              <a:rPr lang="nl-NL" b="1" dirty="0" err="1"/>
              <a:t>to</a:t>
            </a:r>
            <a:r>
              <a:rPr lang="nl-NL" b="1" dirty="0"/>
              <a:t> resources</a:t>
            </a:r>
          </a:p>
          <a:p>
            <a:pPr marL="0" indent="0" algn="ctr"/>
            <a:endParaRPr lang="nl-NL" b="1" dirty="0"/>
          </a:p>
          <a:p>
            <a:pPr marL="0" indent="0" algn="ctr"/>
            <a:endParaRPr lang="nl-NL" b="1" dirty="0"/>
          </a:p>
          <a:p>
            <a:pPr marL="0" indent="0" algn="ctr"/>
            <a:endParaRPr lang="nl-NL" b="1" dirty="0"/>
          </a:p>
          <a:p>
            <a:pPr marL="0" indent="0" algn="ctr"/>
            <a:endParaRPr lang="nl-NL" b="1" dirty="0"/>
          </a:p>
          <a:p>
            <a:pPr marL="0" indent="0" algn="ctr"/>
            <a:endParaRPr lang="nl-NL" b="1" dirty="0"/>
          </a:p>
          <a:p>
            <a:pPr marL="0" indent="0" algn="ctr"/>
            <a:endParaRPr lang="nl-NL" b="1" dirty="0"/>
          </a:p>
          <a:p>
            <a:pPr marL="0" indent="0" algn="ctr"/>
            <a:endParaRPr lang="nl-NL" b="1" dirty="0"/>
          </a:p>
        </p:txBody>
      </p:sp>
      <p:grpSp>
        <p:nvGrpSpPr>
          <p:cNvPr id="4" name="Group 4"/>
          <p:cNvGrpSpPr>
            <a:grpSpLocks/>
          </p:cNvGrpSpPr>
          <p:nvPr/>
        </p:nvGrpSpPr>
        <p:grpSpPr bwMode="auto">
          <a:xfrm>
            <a:off x="971550" y="3716313"/>
            <a:ext cx="7327899" cy="506412"/>
            <a:chOff x="204" y="1932"/>
            <a:chExt cx="4616" cy="319"/>
          </a:xfrm>
        </p:grpSpPr>
        <p:sp>
          <p:nvSpPr>
            <p:cNvPr id="5" name="Line 5"/>
            <p:cNvSpPr>
              <a:spLocks noChangeShapeType="1"/>
            </p:cNvSpPr>
            <p:nvPr/>
          </p:nvSpPr>
          <p:spPr bwMode="auto">
            <a:xfrm>
              <a:off x="204" y="2115"/>
              <a:ext cx="4263" cy="0"/>
            </a:xfrm>
            <a:prstGeom prst="line">
              <a:avLst/>
            </a:prstGeom>
            <a:noFill/>
            <a:ln w="38100">
              <a:solidFill>
                <a:schemeClr val="tx1"/>
              </a:solidFill>
              <a:round/>
              <a:headEnd/>
              <a:tailEnd type="triangle" w="lg" len="lg"/>
            </a:ln>
            <a:extLst>
              <a:ext uri="{909E8E84-426E-40DD-AFC4-6F175D3DCCD1}">
                <a14:hiddenFill xmlns:a14="http://schemas.microsoft.com/office/drawing/2010/main">
                  <a:noFill/>
                </a14:hiddenFill>
              </a:ext>
            </a:extLst>
          </p:spPr>
          <p:txBody>
            <a:bodyPr/>
            <a:lstStyle/>
            <a:p>
              <a:endParaRPr lang="nl-NL"/>
            </a:p>
          </p:txBody>
        </p:sp>
        <p:sp>
          <p:nvSpPr>
            <p:cNvPr id="6" name="Line 6"/>
            <p:cNvSpPr>
              <a:spLocks noChangeShapeType="1"/>
            </p:cNvSpPr>
            <p:nvPr/>
          </p:nvSpPr>
          <p:spPr bwMode="auto">
            <a:xfrm>
              <a:off x="477"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7" name="Line 7"/>
            <p:cNvSpPr>
              <a:spLocks noChangeShapeType="1"/>
            </p:cNvSpPr>
            <p:nvPr/>
          </p:nvSpPr>
          <p:spPr bwMode="auto">
            <a:xfrm>
              <a:off x="1202"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8" name="Line 8"/>
            <p:cNvSpPr>
              <a:spLocks noChangeShapeType="1"/>
            </p:cNvSpPr>
            <p:nvPr/>
          </p:nvSpPr>
          <p:spPr bwMode="auto">
            <a:xfrm>
              <a:off x="1928"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9" name="Line 9"/>
            <p:cNvSpPr>
              <a:spLocks noChangeShapeType="1"/>
            </p:cNvSpPr>
            <p:nvPr/>
          </p:nvSpPr>
          <p:spPr bwMode="auto">
            <a:xfrm>
              <a:off x="2654"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0" name="Line 10"/>
            <p:cNvSpPr>
              <a:spLocks noChangeShapeType="1"/>
            </p:cNvSpPr>
            <p:nvPr/>
          </p:nvSpPr>
          <p:spPr bwMode="auto">
            <a:xfrm>
              <a:off x="3380"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1" name="Line 11"/>
            <p:cNvSpPr>
              <a:spLocks noChangeShapeType="1"/>
            </p:cNvSpPr>
            <p:nvPr/>
          </p:nvSpPr>
          <p:spPr bwMode="auto">
            <a:xfrm>
              <a:off x="4105"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2" name="Text Box 12"/>
            <p:cNvSpPr txBox="1">
              <a:spLocks noChangeArrowheads="1"/>
            </p:cNvSpPr>
            <p:nvPr/>
          </p:nvSpPr>
          <p:spPr bwMode="auto">
            <a:xfrm>
              <a:off x="4423" y="1932"/>
              <a:ext cx="39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dirty="0">
                  <a:latin typeface="Tahoma" pitchFamily="34" charset="0"/>
                </a:rPr>
                <a:t>time</a:t>
              </a:r>
              <a:endParaRPr lang="en-US" altLang="nl-NL" sz="1800" dirty="0">
                <a:latin typeface="Tahoma" pitchFamily="34" charset="0"/>
              </a:endParaRPr>
            </a:p>
          </p:txBody>
        </p:sp>
      </p:grpSp>
      <p:sp>
        <p:nvSpPr>
          <p:cNvPr id="13" name="Rectangle 16"/>
          <p:cNvSpPr>
            <a:spLocks noChangeArrowheads="1"/>
          </p:cNvSpPr>
          <p:nvPr/>
        </p:nvSpPr>
        <p:spPr bwMode="auto">
          <a:xfrm>
            <a:off x="1476375" y="3571850"/>
            <a:ext cx="1008062" cy="360363"/>
          </a:xfrm>
          <a:prstGeom prst="rect">
            <a:avLst/>
          </a:prstGeom>
          <a:solidFill>
            <a:srgbClr val="FFCC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IP tv</a:t>
            </a:r>
            <a:endParaRPr lang="en-US" altLang="nl-NL" sz="1600" dirty="0">
              <a:latin typeface="Tahoma" pitchFamily="34" charset="0"/>
            </a:endParaRPr>
          </a:p>
        </p:txBody>
      </p:sp>
      <p:sp>
        <p:nvSpPr>
          <p:cNvPr id="14" name="Rectangle 17"/>
          <p:cNvSpPr>
            <a:spLocks noChangeArrowheads="1"/>
          </p:cNvSpPr>
          <p:nvPr/>
        </p:nvSpPr>
        <p:spPr bwMode="auto">
          <a:xfrm>
            <a:off x="2628900" y="3571850"/>
            <a:ext cx="1008062" cy="360363"/>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err="1">
                <a:latin typeface="Tahoma" pitchFamily="34" charset="0"/>
              </a:rPr>
              <a:t>Torrent</a:t>
            </a:r>
            <a:endParaRPr lang="en-US" altLang="nl-NL" sz="1600" dirty="0">
              <a:latin typeface="Tahoma" pitchFamily="34" charset="0"/>
            </a:endParaRPr>
          </a:p>
        </p:txBody>
      </p:sp>
      <p:grpSp>
        <p:nvGrpSpPr>
          <p:cNvPr id="15" name="Group 4"/>
          <p:cNvGrpSpPr>
            <a:grpSpLocks/>
          </p:cNvGrpSpPr>
          <p:nvPr/>
        </p:nvGrpSpPr>
        <p:grpSpPr bwMode="auto">
          <a:xfrm>
            <a:off x="971550" y="3068613"/>
            <a:ext cx="7327901" cy="506412"/>
            <a:chOff x="204" y="1932"/>
            <a:chExt cx="4616" cy="319"/>
          </a:xfrm>
        </p:grpSpPr>
        <p:sp>
          <p:nvSpPr>
            <p:cNvPr id="16" name="Line 5"/>
            <p:cNvSpPr>
              <a:spLocks noChangeShapeType="1"/>
            </p:cNvSpPr>
            <p:nvPr/>
          </p:nvSpPr>
          <p:spPr bwMode="auto">
            <a:xfrm>
              <a:off x="204" y="2115"/>
              <a:ext cx="4263" cy="0"/>
            </a:xfrm>
            <a:prstGeom prst="line">
              <a:avLst/>
            </a:prstGeom>
            <a:noFill/>
            <a:ln w="38100">
              <a:solidFill>
                <a:schemeClr val="tx1"/>
              </a:solidFill>
              <a:round/>
              <a:headEnd/>
              <a:tailEnd type="triangle" w="lg" len="lg"/>
            </a:ln>
            <a:extLst>
              <a:ext uri="{909E8E84-426E-40DD-AFC4-6F175D3DCCD1}">
                <a14:hiddenFill xmlns:a14="http://schemas.microsoft.com/office/drawing/2010/main">
                  <a:noFill/>
                </a14:hiddenFill>
              </a:ext>
            </a:extLst>
          </p:spPr>
          <p:txBody>
            <a:bodyPr/>
            <a:lstStyle/>
            <a:p>
              <a:endParaRPr lang="nl-NL"/>
            </a:p>
          </p:txBody>
        </p:sp>
        <p:sp>
          <p:nvSpPr>
            <p:cNvPr id="17" name="Line 6"/>
            <p:cNvSpPr>
              <a:spLocks noChangeShapeType="1"/>
            </p:cNvSpPr>
            <p:nvPr/>
          </p:nvSpPr>
          <p:spPr bwMode="auto">
            <a:xfrm>
              <a:off x="477"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8" name="Line 7"/>
            <p:cNvSpPr>
              <a:spLocks noChangeShapeType="1"/>
            </p:cNvSpPr>
            <p:nvPr/>
          </p:nvSpPr>
          <p:spPr bwMode="auto">
            <a:xfrm>
              <a:off x="1202"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19" name="Line 8"/>
            <p:cNvSpPr>
              <a:spLocks noChangeShapeType="1"/>
            </p:cNvSpPr>
            <p:nvPr/>
          </p:nvSpPr>
          <p:spPr bwMode="auto">
            <a:xfrm>
              <a:off x="1928"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0" name="Line 9"/>
            <p:cNvSpPr>
              <a:spLocks noChangeShapeType="1"/>
            </p:cNvSpPr>
            <p:nvPr/>
          </p:nvSpPr>
          <p:spPr bwMode="auto">
            <a:xfrm>
              <a:off x="2654"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1" name="Line 10"/>
            <p:cNvSpPr>
              <a:spLocks noChangeShapeType="1"/>
            </p:cNvSpPr>
            <p:nvPr/>
          </p:nvSpPr>
          <p:spPr bwMode="auto">
            <a:xfrm>
              <a:off x="3380"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2" name="Line 11"/>
            <p:cNvSpPr>
              <a:spLocks noChangeShapeType="1"/>
            </p:cNvSpPr>
            <p:nvPr/>
          </p:nvSpPr>
          <p:spPr bwMode="auto">
            <a:xfrm>
              <a:off x="4105"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23" name="Text Box 12"/>
            <p:cNvSpPr txBox="1">
              <a:spLocks noChangeArrowheads="1"/>
            </p:cNvSpPr>
            <p:nvPr/>
          </p:nvSpPr>
          <p:spPr bwMode="auto">
            <a:xfrm>
              <a:off x="4423" y="1932"/>
              <a:ext cx="39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nl-NL" altLang="nl-NL" sz="1800" dirty="0">
                  <a:latin typeface="Tahoma" pitchFamily="34" charset="0"/>
                </a:rPr>
                <a:t>time</a:t>
              </a:r>
              <a:endParaRPr lang="en-US" altLang="nl-NL" sz="1800" dirty="0">
                <a:latin typeface="Tahoma" pitchFamily="34" charset="0"/>
              </a:endParaRPr>
            </a:p>
          </p:txBody>
        </p:sp>
      </p:grpSp>
      <p:sp>
        <p:nvSpPr>
          <p:cNvPr id="24" name="Rectangle 18"/>
          <p:cNvSpPr>
            <a:spLocks noChangeArrowheads="1"/>
          </p:cNvSpPr>
          <p:nvPr/>
        </p:nvSpPr>
        <p:spPr bwMode="auto">
          <a:xfrm>
            <a:off x="1476375" y="2924150"/>
            <a:ext cx="1008062" cy="360363"/>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25" name="Rectangle 19"/>
          <p:cNvSpPr>
            <a:spLocks noChangeArrowheads="1"/>
          </p:cNvSpPr>
          <p:nvPr/>
        </p:nvSpPr>
        <p:spPr bwMode="auto">
          <a:xfrm>
            <a:off x="2628900" y="2924150"/>
            <a:ext cx="1008062" cy="360363"/>
          </a:xfrm>
          <a:prstGeom prst="rect">
            <a:avLst/>
          </a:prstGeom>
          <a:solidFill>
            <a:srgbClr val="FF9999"/>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Music</a:t>
            </a:r>
            <a:endParaRPr lang="en-US" altLang="nl-NL" sz="1600" dirty="0">
              <a:latin typeface="Tahoma" pitchFamily="34" charset="0"/>
            </a:endParaRPr>
          </a:p>
        </p:txBody>
      </p:sp>
      <p:sp>
        <p:nvSpPr>
          <p:cNvPr id="26" name="Rectangle 16"/>
          <p:cNvSpPr>
            <a:spLocks noChangeArrowheads="1"/>
          </p:cNvSpPr>
          <p:nvPr/>
        </p:nvSpPr>
        <p:spPr bwMode="auto">
          <a:xfrm>
            <a:off x="3779837" y="3573438"/>
            <a:ext cx="1008063" cy="360362"/>
          </a:xfrm>
          <a:prstGeom prst="rect">
            <a:avLst/>
          </a:prstGeom>
          <a:solidFill>
            <a:srgbClr val="FFCC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IP tv</a:t>
            </a:r>
            <a:endParaRPr lang="en-US" altLang="nl-NL" sz="1600" dirty="0">
              <a:latin typeface="Tahoma" pitchFamily="34" charset="0"/>
            </a:endParaRPr>
          </a:p>
        </p:txBody>
      </p:sp>
      <p:sp>
        <p:nvSpPr>
          <p:cNvPr id="27" name="Rectangle 17"/>
          <p:cNvSpPr>
            <a:spLocks noChangeArrowheads="1"/>
          </p:cNvSpPr>
          <p:nvPr/>
        </p:nvSpPr>
        <p:spPr bwMode="auto">
          <a:xfrm>
            <a:off x="4932362" y="3573438"/>
            <a:ext cx="1008063" cy="360362"/>
          </a:xfrm>
          <a:prstGeom prst="rect">
            <a:avLst/>
          </a:prstGeom>
          <a:solidFill>
            <a:srgbClr val="CC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err="1">
                <a:latin typeface="Tahoma" pitchFamily="34" charset="0"/>
              </a:rPr>
              <a:t>Torrent</a:t>
            </a:r>
            <a:endParaRPr lang="en-US" altLang="nl-NL" sz="1600" dirty="0">
              <a:latin typeface="Tahoma" pitchFamily="34" charset="0"/>
            </a:endParaRPr>
          </a:p>
        </p:txBody>
      </p:sp>
      <p:sp>
        <p:nvSpPr>
          <p:cNvPr id="28" name="Rectangle 16"/>
          <p:cNvSpPr>
            <a:spLocks noChangeArrowheads="1"/>
          </p:cNvSpPr>
          <p:nvPr/>
        </p:nvSpPr>
        <p:spPr bwMode="auto">
          <a:xfrm>
            <a:off x="6084887" y="3573438"/>
            <a:ext cx="1008063" cy="360362"/>
          </a:xfrm>
          <a:prstGeom prst="rect">
            <a:avLst/>
          </a:prstGeom>
          <a:solidFill>
            <a:srgbClr val="FFCC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IP tv</a:t>
            </a:r>
            <a:endParaRPr lang="en-US" altLang="nl-NL" sz="1600" dirty="0">
              <a:latin typeface="Tahoma" pitchFamily="34" charset="0"/>
            </a:endParaRPr>
          </a:p>
        </p:txBody>
      </p:sp>
      <p:sp>
        <p:nvSpPr>
          <p:cNvPr id="29" name="Rectangle 18"/>
          <p:cNvSpPr>
            <a:spLocks noChangeArrowheads="1"/>
          </p:cNvSpPr>
          <p:nvPr/>
        </p:nvSpPr>
        <p:spPr bwMode="auto">
          <a:xfrm>
            <a:off x="3779837" y="2924150"/>
            <a:ext cx="1008063" cy="360363"/>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30" name="Rectangle 19"/>
          <p:cNvSpPr>
            <a:spLocks noChangeArrowheads="1"/>
          </p:cNvSpPr>
          <p:nvPr/>
        </p:nvSpPr>
        <p:spPr bwMode="auto">
          <a:xfrm>
            <a:off x="4932362" y="2924150"/>
            <a:ext cx="1008063" cy="360363"/>
          </a:xfrm>
          <a:prstGeom prst="rect">
            <a:avLst/>
          </a:prstGeom>
          <a:solidFill>
            <a:srgbClr val="FF9999"/>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Music</a:t>
            </a:r>
            <a:endParaRPr lang="en-US" altLang="nl-NL" sz="1600" dirty="0">
              <a:latin typeface="Tahoma" pitchFamily="34" charset="0"/>
            </a:endParaRPr>
          </a:p>
        </p:txBody>
      </p:sp>
      <p:sp>
        <p:nvSpPr>
          <p:cNvPr id="31" name="Rectangle 18"/>
          <p:cNvSpPr>
            <a:spLocks noChangeArrowheads="1"/>
          </p:cNvSpPr>
          <p:nvPr/>
        </p:nvSpPr>
        <p:spPr bwMode="auto">
          <a:xfrm>
            <a:off x="6084887" y="2924150"/>
            <a:ext cx="1008063" cy="360363"/>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32" name="Rectangle 18"/>
          <p:cNvSpPr>
            <a:spLocks noChangeArrowheads="1"/>
          </p:cNvSpPr>
          <p:nvPr/>
        </p:nvSpPr>
        <p:spPr bwMode="auto">
          <a:xfrm>
            <a:off x="107950" y="2924150"/>
            <a:ext cx="1008062" cy="3603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a:latin typeface="Tahoma" pitchFamily="34" charset="0"/>
              </a:rPr>
              <a:t>Core 1</a:t>
            </a:r>
            <a:endParaRPr lang="en-US" altLang="nl-NL" sz="1800">
              <a:latin typeface="Tahoma" pitchFamily="34" charset="0"/>
            </a:endParaRPr>
          </a:p>
        </p:txBody>
      </p:sp>
      <p:sp>
        <p:nvSpPr>
          <p:cNvPr id="33" name="Rectangle 18"/>
          <p:cNvSpPr>
            <a:spLocks noChangeArrowheads="1"/>
          </p:cNvSpPr>
          <p:nvPr/>
        </p:nvSpPr>
        <p:spPr bwMode="auto">
          <a:xfrm>
            <a:off x="107950" y="3500413"/>
            <a:ext cx="1008062" cy="360362"/>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a:latin typeface="Tahoma" pitchFamily="34" charset="0"/>
              </a:rPr>
              <a:t>Core 2</a:t>
            </a:r>
            <a:endParaRPr lang="en-US" altLang="nl-NL" sz="1800">
              <a:latin typeface="Tahoma" pitchFamily="34" charset="0"/>
            </a:endParaRPr>
          </a:p>
        </p:txBody>
      </p:sp>
      <p:grpSp>
        <p:nvGrpSpPr>
          <p:cNvPr id="34" name="Group 4"/>
          <p:cNvGrpSpPr>
            <a:grpSpLocks/>
          </p:cNvGrpSpPr>
          <p:nvPr/>
        </p:nvGrpSpPr>
        <p:grpSpPr bwMode="auto">
          <a:xfrm>
            <a:off x="971550" y="4722788"/>
            <a:ext cx="7327899" cy="506412"/>
            <a:chOff x="204" y="1932"/>
            <a:chExt cx="4616" cy="319"/>
          </a:xfrm>
        </p:grpSpPr>
        <p:sp>
          <p:nvSpPr>
            <p:cNvPr id="35" name="Line 5"/>
            <p:cNvSpPr>
              <a:spLocks noChangeShapeType="1"/>
            </p:cNvSpPr>
            <p:nvPr/>
          </p:nvSpPr>
          <p:spPr bwMode="auto">
            <a:xfrm>
              <a:off x="204" y="2115"/>
              <a:ext cx="4263" cy="0"/>
            </a:xfrm>
            <a:prstGeom prst="line">
              <a:avLst/>
            </a:prstGeom>
            <a:noFill/>
            <a:ln w="38100">
              <a:solidFill>
                <a:schemeClr val="tx1"/>
              </a:solidFill>
              <a:round/>
              <a:headEnd/>
              <a:tailEnd type="triangle" w="lg" len="lg"/>
            </a:ln>
            <a:extLst>
              <a:ext uri="{909E8E84-426E-40DD-AFC4-6F175D3DCCD1}">
                <a14:hiddenFill xmlns:a14="http://schemas.microsoft.com/office/drawing/2010/main">
                  <a:noFill/>
                </a14:hiddenFill>
              </a:ext>
            </a:extLst>
          </p:spPr>
          <p:txBody>
            <a:bodyPr/>
            <a:lstStyle/>
            <a:p>
              <a:endParaRPr lang="nl-NL"/>
            </a:p>
          </p:txBody>
        </p:sp>
        <p:sp>
          <p:nvSpPr>
            <p:cNvPr id="36" name="Line 6"/>
            <p:cNvSpPr>
              <a:spLocks noChangeShapeType="1"/>
            </p:cNvSpPr>
            <p:nvPr/>
          </p:nvSpPr>
          <p:spPr bwMode="auto">
            <a:xfrm>
              <a:off x="477"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37" name="Line 7"/>
            <p:cNvSpPr>
              <a:spLocks noChangeShapeType="1"/>
            </p:cNvSpPr>
            <p:nvPr/>
          </p:nvSpPr>
          <p:spPr bwMode="auto">
            <a:xfrm>
              <a:off x="1202" y="1932"/>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38" name="Line 8"/>
            <p:cNvSpPr>
              <a:spLocks noChangeShapeType="1"/>
            </p:cNvSpPr>
            <p:nvPr/>
          </p:nvSpPr>
          <p:spPr bwMode="auto">
            <a:xfrm>
              <a:off x="1928"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39" name="Line 9"/>
            <p:cNvSpPr>
              <a:spLocks noChangeShapeType="1"/>
            </p:cNvSpPr>
            <p:nvPr/>
          </p:nvSpPr>
          <p:spPr bwMode="auto">
            <a:xfrm>
              <a:off x="2654"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0" name="Line 10"/>
            <p:cNvSpPr>
              <a:spLocks noChangeShapeType="1"/>
            </p:cNvSpPr>
            <p:nvPr/>
          </p:nvSpPr>
          <p:spPr bwMode="auto">
            <a:xfrm>
              <a:off x="3380"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1" name="Line 11"/>
            <p:cNvSpPr>
              <a:spLocks noChangeShapeType="1"/>
            </p:cNvSpPr>
            <p:nvPr/>
          </p:nvSpPr>
          <p:spPr bwMode="auto">
            <a:xfrm>
              <a:off x="4105" y="1978"/>
              <a:ext cx="0" cy="27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nl-NL"/>
            </a:p>
          </p:txBody>
        </p:sp>
        <p:sp>
          <p:nvSpPr>
            <p:cNvPr id="42" name="Text Box 12"/>
            <p:cNvSpPr txBox="1">
              <a:spLocks noChangeArrowheads="1"/>
            </p:cNvSpPr>
            <p:nvPr/>
          </p:nvSpPr>
          <p:spPr bwMode="auto">
            <a:xfrm>
              <a:off x="4423" y="1932"/>
              <a:ext cx="397"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dirty="0">
                  <a:latin typeface="Tahoma" pitchFamily="34" charset="0"/>
                </a:rPr>
                <a:t>time</a:t>
              </a:r>
              <a:endParaRPr lang="en-US" altLang="nl-NL" sz="1800" dirty="0">
                <a:latin typeface="Tahoma" pitchFamily="34" charset="0"/>
              </a:endParaRPr>
            </a:p>
          </p:txBody>
        </p:sp>
      </p:grpSp>
      <p:sp>
        <p:nvSpPr>
          <p:cNvPr id="43" name="Rectangle 18"/>
          <p:cNvSpPr>
            <a:spLocks noChangeArrowheads="1"/>
          </p:cNvSpPr>
          <p:nvPr/>
        </p:nvSpPr>
        <p:spPr bwMode="auto">
          <a:xfrm>
            <a:off x="107950" y="4505300"/>
            <a:ext cx="1008062" cy="36036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r>
              <a:rPr lang="nl-NL" altLang="nl-NL" sz="1800">
                <a:latin typeface="Tahoma" pitchFamily="34" charset="0"/>
              </a:rPr>
              <a:t>Core N</a:t>
            </a:r>
            <a:endParaRPr lang="en-US" altLang="nl-NL" sz="1800">
              <a:latin typeface="Tahoma" pitchFamily="34" charset="0"/>
            </a:endParaRPr>
          </a:p>
        </p:txBody>
      </p:sp>
      <p:sp>
        <p:nvSpPr>
          <p:cNvPr id="44" name="Rectangle 13"/>
          <p:cNvSpPr>
            <a:spLocks noChangeArrowheads="1"/>
          </p:cNvSpPr>
          <p:nvPr/>
        </p:nvSpPr>
        <p:spPr bwMode="auto">
          <a:xfrm>
            <a:off x="2628900" y="4578325"/>
            <a:ext cx="1008062"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5" name="Rectangle 13"/>
          <p:cNvSpPr>
            <a:spLocks noChangeArrowheads="1"/>
          </p:cNvSpPr>
          <p:nvPr/>
        </p:nvSpPr>
        <p:spPr bwMode="auto">
          <a:xfrm>
            <a:off x="1476375" y="4578325"/>
            <a:ext cx="1008062"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6" name="Rectangle 13"/>
          <p:cNvSpPr>
            <a:spLocks noChangeArrowheads="1"/>
          </p:cNvSpPr>
          <p:nvPr/>
        </p:nvSpPr>
        <p:spPr bwMode="auto">
          <a:xfrm>
            <a:off x="4932362" y="4578325"/>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7" name="Rectangle 13"/>
          <p:cNvSpPr>
            <a:spLocks noChangeArrowheads="1"/>
          </p:cNvSpPr>
          <p:nvPr/>
        </p:nvSpPr>
        <p:spPr bwMode="auto">
          <a:xfrm>
            <a:off x="3779837" y="4578325"/>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8" name="Rectangle 13"/>
          <p:cNvSpPr>
            <a:spLocks noChangeArrowheads="1"/>
          </p:cNvSpPr>
          <p:nvPr/>
        </p:nvSpPr>
        <p:spPr bwMode="auto">
          <a:xfrm>
            <a:off x="6084887" y="4578325"/>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49" name="TextBox 49"/>
          <p:cNvSpPr txBox="1">
            <a:spLocks noChangeArrowheads="1"/>
          </p:cNvSpPr>
          <p:nvPr/>
        </p:nvSpPr>
        <p:spPr bwMode="auto">
          <a:xfrm>
            <a:off x="346075" y="3860775"/>
            <a:ext cx="554037" cy="719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eaVert">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nl-NL" altLang="nl-NL"/>
              <a:t>…..</a:t>
            </a:r>
          </a:p>
        </p:txBody>
      </p:sp>
    </p:spTree>
    <p:extLst>
      <p:ext uri="{BB962C8B-B14F-4D97-AF65-F5344CB8AC3E}">
        <p14:creationId xmlns:p14="http://schemas.microsoft.com/office/powerpoint/2010/main" val="3949426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How does </a:t>
            </a:r>
            <a:r>
              <a:rPr lang="nl-NL" dirty="0" err="1"/>
              <a:t>it</a:t>
            </a:r>
            <a:r>
              <a:rPr lang="nl-NL" dirty="0"/>
              <a:t> </a:t>
            </a:r>
            <a:r>
              <a:rPr lang="nl-NL" dirty="0" err="1"/>
              <a:t>work</a:t>
            </a:r>
            <a:r>
              <a:rPr lang="nl-NL" dirty="0"/>
              <a:t>?</a:t>
            </a:r>
          </a:p>
        </p:txBody>
      </p:sp>
      <p:sp>
        <p:nvSpPr>
          <p:cNvPr id="5" name="Rechthoek 4"/>
          <p:cNvSpPr/>
          <p:nvPr/>
        </p:nvSpPr>
        <p:spPr bwMode="auto">
          <a:xfrm>
            <a:off x="5217338" y="4406637"/>
            <a:ext cx="3096344" cy="374985"/>
          </a:xfrm>
          <a:prstGeom prst="rect">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000" b="0" i="0" u="none" strike="noStrike" cap="none" normalizeH="0" baseline="0" dirty="0">
                <a:ln>
                  <a:noFill/>
                </a:ln>
                <a:solidFill>
                  <a:schemeClr val="tx1"/>
                </a:solidFill>
                <a:effectLst/>
                <a:latin typeface="Fontys Frutiger" pitchFamily="2" charset="0"/>
              </a:rPr>
              <a:t>Application</a:t>
            </a:r>
          </a:p>
        </p:txBody>
      </p:sp>
      <p:sp>
        <p:nvSpPr>
          <p:cNvPr id="6" name="Tekstvak 5"/>
          <p:cNvSpPr txBox="1"/>
          <p:nvPr/>
        </p:nvSpPr>
        <p:spPr bwMode="auto">
          <a:xfrm>
            <a:off x="5205991" y="3332429"/>
            <a:ext cx="3096344" cy="312487"/>
          </a:xfrm>
          <a:prstGeom prst="rect">
            <a:avLst/>
          </a:prstGeom>
          <a:noFill/>
          <a:ln w="12700">
            <a:solidFill>
              <a:srgbClr val="000000"/>
            </a:solidFill>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0" i="0" u="none" strike="noStrike" kern="0" cap="none" spc="0" normalizeH="0" baseline="0" noProof="0" dirty="0">
                <a:ln>
                  <a:noFill/>
                </a:ln>
                <a:solidFill>
                  <a:srgbClr val="000000"/>
                </a:solidFill>
                <a:effectLst/>
                <a:uLnTx/>
                <a:uFillTx/>
                <a:latin typeface="+mj-lt"/>
                <a:ea typeface="Geneva" charset="-128"/>
                <a:cs typeface="Geneva" charset="-128"/>
              </a:rPr>
              <a:t>OS</a:t>
            </a:r>
          </a:p>
        </p:txBody>
      </p:sp>
      <p:sp>
        <p:nvSpPr>
          <p:cNvPr id="11" name="Tekstvak 10"/>
          <p:cNvSpPr txBox="1"/>
          <p:nvPr/>
        </p:nvSpPr>
        <p:spPr bwMode="auto">
          <a:xfrm>
            <a:off x="5217338" y="3861048"/>
            <a:ext cx="3084997" cy="312487"/>
          </a:xfrm>
          <a:prstGeom prst="rect">
            <a:avLst/>
          </a:prstGeom>
          <a:noFill/>
          <a:ln w="12700">
            <a:solidFill>
              <a:srgbClr val="000000"/>
            </a:solidFill>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0" i="0" u="none" strike="noStrike" kern="0" cap="none" spc="0" normalizeH="0" baseline="0" noProof="0" dirty="0">
                <a:ln>
                  <a:noFill/>
                </a:ln>
                <a:solidFill>
                  <a:srgbClr val="000000"/>
                </a:solidFill>
                <a:effectLst/>
                <a:uLnTx/>
                <a:uFillTx/>
                <a:latin typeface="+mj-lt"/>
                <a:ea typeface="Geneva" charset="-128"/>
                <a:cs typeface="Geneva" charset="-128"/>
              </a:rPr>
              <a:t>I/O hardware</a:t>
            </a:r>
          </a:p>
        </p:txBody>
      </p:sp>
      <p:sp>
        <p:nvSpPr>
          <p:cNvPr id="36" name="Tekstvak 35"/>
          <p:cNvSpPr txBox="1"/>
          <p:nvPr/>
        </p:nvSpPr>
        <p:spPr bwMode="auto">
          <a:xfrm>
            <a:off x="5231419" y="5013176"/>
            <a:ext cx="3084997" cy="312487"/>
          </a:xfrm>
          <a:prstGeom prst="rect">
            <a:avLst/>
          </a:prstGeom>
          <a:solidFill>
            <a:schemeClr val="bg1"/>
          </a:solidFill>
          <a:ln w="12700">
            <a:solidFill>
              <a:srgbClr val="000000"/>
            </a:solidFill>
            <a:prstDash val="solid"/>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0" i="0" u="none" strike="noStrike" kern="0" cap="none" spc="0" normalizeH="0" baseline="0" noProof="0" dirty="0">
                <a:ln>
                  <a:noFill/>
                </a:ln>
                <a:solidFill>
                  <a:srgbClr val="000000"/>
                </a:solidFill>
                <a:effectLst/>
                <a:uLnTx/>
                <a:uFillTx/>
                <a:latin typeface="+mj-lt"/>
                <a:ea typeface="Geneva" charset="-128"/>
                <a:cs typeface="Geneva" charset="-128"/>
              </a:rPr>
              <a:t>Memory</a:t>
            </a:r>
          </a:p>
        </p:txBody>
      </p:sp>
      <p:sp>
        <p:nvSpPr>
          <p:cNvPr id="37" name="Tekstvak 36"/>
          <p:cNvSpPr txBox="1"/>
          <p:nvPr/>
        </p:nvSpPr>
        <p:spPr bwMode="auto">
          <a:xfrm>
            <a:off x="5217338" y="2759785"/>
            <a:ext cx="3084997" cy="312487"/>
          </a:xfrm>
          <a:prstGeom prst="rect">
            <a:avLst/>
          </a:prstGeom>
          <a:noFill/>
          <a:ln w="12700">
            <a:solidFill>
              <a:srgbClr val="000000"/>
            </a:solidFill>
            <a:prstDash val="solid"/>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0" i="0" u="none" strike="noStrike" kern="0" cap="none" spc="0" normalizeH="0" baseline="0" noProof="0" dirty="0">
                <a:ln>
                  <a:noFill/>
                </a:ln>
                <a:solidFill>
                  <a:srgbClr val="000000"/>
                </a:solidFill>
                <a:effectLst/>
                <a:uLnTx/>
                <a:uFillTx/>
                <a:latin typeface="+mj-lt"/>
                <a:ea typeface="Geneva" charset="-128"/>
                <a:cs typeface="Geneva" charset="-128"/>
              </a:rPr>
              <a:t>CPU</a:t>
            </a:r>
          </a:p>
        </p:txBody>
      </p:sp>
      <p:pic>
        <p:nvPicPr>
          <p:cNvPr id="1026" name="Picture 2" descr="C:\Users\874156\Desktop\user-307801_64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3104278"/>
            <a:ext cx="1677661" cy="1826026"/>
          </a:xfrm>
          <a:prstGeom prst="rect">
            <a:avLst/>
          </a:prstGeom>
          <a:noFill/>
          <a:extLst>
            <a:ext uri="{909E8E84-426E-40DD-AFC4-6F175D3DCCD1}">
              <a14:hiddenFill xmlns:a14="http://schemas.microsoft.com/office/drawing/2010/main">
                <a:solidFill>
                  <a:srgbClr val="FFFFFF"/>
                </a:solidFill>
              </a14:hiddenFill>
            </a:ext>
          </a:extLst>
        </p:spPr>
      </p:pic>
      <p:sp>
        <p:nvSpPr>
          <p:cNvPr id="3" name="Tekstvak 2"/>
          <p:cNvSpPr txBox="1"/>
          <p:nvPr/>
        </p:nvSpPr>
        <p:spPr bwMode="auto">
          <a:xfrm>
            <a:off x="3135551" y="3497281"/>
            <a:ext cx="914400" cy="914400"/>
          </a:xfrm>
          <a:prstGeom prst="rect">
            <a:avLst/>
          </a:prstGeom>
          <a:noFill/>
          <a:ln w="12700">
            <a:noFill/>
            <a:miter lim="800000"/>
            <a:headEnd/>
            <a:tailEnd/>
          </a:ln>
        </p:spPr>
        <p:txBody>
          <a:bodyPr vert="horz" wrap="non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5400" b="1" i="0" u="none" strike="noStrike" kern="0" cap="none" spc="0" normalizeH="0" baseline="0" noProof="0" dirty="0">
                <a:ln>
                  <a:noFill/>
                </a:ln>
                <a:solidFill>
                  <a:srgbClr val="191919"/>
                </a:solidFill>
                <a:effectLst/>
                <a:uLnTx/>
                <a:uFillTx/>
                <a:latin typeface="+mj-lt"/>
                <a:ea typeface="Geneva" charset="-128"/>
                <a:cs typeface="Geneva" charset="-128"/>
              </a:rPr>
              <a:t>?</a:t>
            </a:r>
          </a:p>
        </p:txBody>
      </p:sp>
    </p:spTree>
    <p:extLst>
      <p:ext uri="{BB962C8B-B14F-4D97-AF65-F5344CB8AC3E}">
        <p14:creationId xmlns:p14="http://schemas.microsoft.com/office/powerpoint/2010/main" val="42869914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ChangeArrowheads="1"/>
          </p:cNvSpPr>
          <p:nvPr>
            <p:ph type="title"/>
          </p:nvPr>
        </p:nvSpPr>
        <p:spPr/>
        <p:txBody>
          <a:bodyPr/>
          <a:lstStyle/>
          <a:p>
            <a:pPr eaLnBrk="1" hangingPunct="1"/>
            <a:r>
              <a:rPr lang="en-US" altLang="nl-NL" sz="2800" dirty="0">
                <a:ea typeface="ＭＳ Ｐゴシック" pitchFamily="34" charset="-128"/>
              </a:rPr>
              <a:t>Good example</a:t>
            </a:r>
          </a:p>
        </p:txBody>
      </p:sp>
      <p:sp>
        <p:nvSpPr>
          <p:cNvPr id="59395" name="Rectangle 4"/>
          <p:cNvSpPr>
            <a:spLocks noChangeArrowheads="1"/>
          </p:cNvSpPr>
          <p:nvPr/>
        </p:nvSpPr>
        <p:spPr bwMode="auto">
          <a:xfrm>
            <a:off x="756444" y="3239679"/>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en-US" altLang="nl-NL" sz="1600" dirty="0">
                <a:latin typeface="Tahoma" pitchFamily="34" charset="0"/>
              </a:rPr>
              <a:t>Game</a:t>
            </a:r>
          </a:p>
        </p:txBody>
      </p:sp>
      <p:sp>
        <p:nvSpPr>
          <p:cNvPr id="59396" name="Rectangle 5"/>
          <p:cNvSpPr>
            <a:spLocks noChangeArrowheads="1"/>
          </p:cNvSpPr>
          <p:nvPr/>
        </p:nvSpPr>
        <p:spPr bwMode="auto">
          <a:xfrm>
            <a:off x="756443" y="4546203"/>
            <a:ext cx="1008063" cy="360362"/>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59398" name="AutoShape 7"/>
          <p:cNvSpPr>
            <a:spLocks noChangeArrowheads="1"/>
          </p:cNvSpPr>
          <p:nvPr/>
        </p:nvSpPr>
        <p:spPr bwMode="auto">
          <a:xfrm>
            <a:off x="7021140" y="3600042"/>
            <a:ext cx="1511300" cy="1441450"/>
          </a:xfrm>
          <a:prstGeom prst="can">
            <a:avLst>
              <a:gd name="adj" fmla="val 25000"/>
            </a:avLst>
          </a:prstGeom>
          <a:solidFill>
            <a:schemeClr val="bg1">
              <a:lumMod val="75000"/>
            </a:schemeClr>
          </a:solidFill>
          <a:ln w="9525">
            <a:solidFill>
              <a:schemeClr val="tx1"/>
            </a:solidFill>
            <a:round/>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b="1" dirty="0">
                <a:latin typeface="Tahoma" pitchFamily="34" charset="0"/>
              </a:rPr>
              <a:t>HDD</a:t>
            </a:r>
            <a:endParaRPr lang="en-US" altLang="nl-NL" sz="1800" b="1" dirty="0">
              <a:latin typeface="Tahoma" pitchFamily="34" charset="0"/>
            </a:endParaRPr>
          </a:p>
        </p:txBody>
      </p:sp>
      <p:sp>
        <p:nvSpPr>
          <p:cNvPr id="59407" name="Line 9"/>
          <p:cNvSpPr>
            <a:spLocks noChangeShapeType="1"/>
          </p:cNvSpPr>
          <p:nvPr/>
        </p:nvSpPr>
        <p:spPr bwMode="auto">
          <a:xfrm>
            <a:off x="1908572" y="3466703"/>
            <a:ext cx="1872208" cy="78256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59400" name="Line 11"/>
          <p:cNvSpPr>
            <a:spLocks noChangeShapeType="1"/>
          </p:cNvSpPr>
          <p:nvPr/>
        </p:nvSpPr>
        <p:spPr bwMode="auto">
          <a:xfrm flipV="1">
            <a:off x="1908571" y="4337467"/>
            <a:ext cx="1872209" cy="46062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59401" name="Rectangle 12"/>
          <p:cNvSpPr>
            <a:spLocks noChangeArrowheads="1"/>
          </p:cNvSpPr>
          <p:nvPr/>
        </p:nvSpPr>
        <p:spPr bwMode="auto">
          <a:xfrm>
            <a:off x="756443" y="3717528"/>
            <a:ext cx="215900" cy="215900"/>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nl-NL" altLang="nl-NL" sz="1800"/>
          </a:p>
        </p:txBody>
      </p:sp>
      <p:sp>
        <p:nvSpPr>
          <p:cNvPr id="59402" name="Rectangle 13"/>
          <p:cNvSpPr>
            <a:spLocks noChangeArrowheads="1"/>
          </p:cNvSpPr>
          <p:nvPr/>
        </p:nvSpPr>
        <p:spPr bwMode="auto">
          <a:xfrm>
            <a:off x="756444" y="5051028"/>
            <a:ext cx="215900" cy="215900"/>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nl-NL" altLang="nl-NL" sz="1800"/>
          </a:p>
        </p:txBody>
      </p:sp>
      <p:sp>
        <p:nvSpPr>
          <p:cNvPr id="59403" name="Line 14"/>
          <p:cNvSpPr>
            <a:spLocks noChangeShapeType="1"/>
          </p:cNvSpPr>
          <p:nvPr/>
        </p:nvSpPr>
        <p:spPr bwMode="auto">
          <a:xfrm flipH="1">
            <a:off x="5869012" y="4294039"/>
            <a:ext cx="936625" cy="0"/>
          </a:xfrm>
          <a:prstGeom prst="line">
            <a:avLst/>
          </a:prstGeom>
          <a:noFill/>
          <a:ln w="381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59404" name="AutoShape 15"/>
          <p:cNvSpPr>
            <a:spLocks noChangeArrowheads="1"/>
          </p:cNvSpPr>
          <p:nvPr/>
        </p:nvSpPr>
        <p:spPr bwMode="auto">
          <a:xfrm>
            <a:off x="1146258" y="2277815"/>
            <a:ext cx="2303463" cy="719137"/>
          </a:xfrm>
          <a:prstGeom prst="wedgeRoundRectCallout">
            <a:avLst>
              <a:gd name="adj1" fmla="val 20472"/>
              <a:gd name="adj2" fmla="val 148575"/>
              <a:gd name="adj3" fmla="val 16667"/>
            </a:avLst>
          </a:prstGeom>
          <a:solidFill>
            <a:srgbClr val="FFFFCC"/>
          </a:solidFill>
          <a:ln w="9525">
            <a:solidFill>
              <a:schemeClr val="tx1"/>
            </a:solidFill>
            <a:miter lim="800000"/>
            <a:headEnd/>
            <a:tailEnd/>
          </a:ln>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dirty="0">
                <a:latin typeface="Tahoma" pitchFamily="34" charset="0"/>
              </a:rPr>
              <a:t>I want </a:t>
            </a:r>
            <a:r>
              <a:rPr lang="nl-NL" altLang="nl-NL" sz="1800" dirty="0" err="1">
                <a:latin typeface="Tahoma" pitchFamily="34" charset="0"/>
              </a:rPr>
              <a:t>to</a:t>
            </a:r>
            <a:r>
              <a:rPr lang="nl-NL" altLang="nl-NL" sz="1800" dirty="0">
                <a:latin typeface="Tahoma" pitchFamily="34" charset="0"/>
              </a:rPr>
              <a:t> auto save </a:t>
            </a:r>
            <a:r>
              <a:rPr lang="nl-NL" altLang="nl-NL" sz="1800" dirty="0" err="1">
                <a:latin typeface="Tahoma" pitchFamily="34" charset="0"/>
              </a:rPr>
              <a:t>the</a:t>
            </a:r>
            <a:r>
              <a:rPr lang="nl-NL" altLang="nl-NL" sz="1800" dirty="0">
                <a:latin typeface="Tahoma" pitchFamily="34" charset="0"/>
              </a:rPr>
              <a:t> game </a:t>
            </a:r>
            <a:r>
              <a:rPr lang="nl-NL" altLang="nl-NL" sz="1800" dirty="0" err="1">
                <a:latin typeface="Tahoma" pitchFamily="34" charset="0"/>
              </a:rPr>
              <a:t>progress</a:t>
            </a:r>
            <a:endParaRPr lang="en-US" altLang="nl-NL" sz="1800" dirty="0">
              <a:latin typeface="Tahoma" pitchFamily="34" charset="0"/>
            </a:endParaRPr>
          </a:p>
          <a:p>
            <a:pPr algn="ctr"/>
            <a:endParaRPr lang="en-US" altLang="nl-NL" sz="1800" dirty="0">
              <a:latin typeface="Tahoma" pitchFamily="34" charset="0"/>
            </a:endParaRPr>
          </a:p>
          <a:p>
            <a:endParaRPr lang="en-US" altLang="nl-NL" sz="1800" dirty="0">
              <a:latin typeface="Tahoma" pitchFamily="34" charset="0"/>
            </a:endParaRPr>
          </a:p>
        </p:txBody>
      </p:sp>
      <p:sp>
        <p:nvSpPr>
          <p:cNvPr id="59405" name="AutoShape 16"/>
          <p:cNvSpPr>
            <a:spLocks noChangeArrowheads="1"/>
          </p:cNvSpPr>
          <p:nvPr/>
        </p:nvSpPr>
        <p:spPr bwMode="auto">
          <a:xfrm>
            <a:off x="1116484" y="5374159"/>
            <a:ext cx="2303462" cy="719137"/>
          </a:xfrm>
          <a:prstGeom prst="wedgeRoundRectCallout">
            <a:avLst>
              <a:gd name="adj1" fmla="val 21395"/>
              <a:gd name="adj2" fmla="val -138588"/>
              <a:gd name="adj3" fmla="val 16667"/>
            </a:avLst>
          </a:prstGeom>
          <a:solidFill>
            <a:srgbClr val="CCFFFF"/>
          </a:solidFill>
          <a:ln w="9525">
            <a:solidFill>
              <a:schemeClr val="tx1"/>
            </a:solidFill>
            <a:miter lim="800000"/>
            <a:headEnd/>
            <a:tailEnd/>
          </a:ln>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dirty="0">
                <a:latin typeface="Tahoma" pitchFamily="34" charset="0"/>
              </a:rPr>
              <a:t>I want </a:t>
            </a:r>
            <a:r>
              <a:rPr lang="nl-NL" altLang="nl-NL" sz="1800" dirty="0" err="1">
                <a:latin typeface="Tahoma" pitchFamily="34" charset="0"/>
              </a:rPr>
              <a:t>to</a:t>
            </a:r>
            <a:r>
              <a:rPr lang="nl-NL" altLang="nl-NL" sz="1800" dirty="0">
                <a:latin typeface="Tahoma" pitchFamily="34" charset="0"/>
              </a:rPr>
              <a:t> save </a:t>
            </a:r>
            <a:r>
              <a:rPr lang="nl-NL" altLang="nl-NL" sz="1800" dirty="0" err="1">
                <a:latin typeface="Tahoma" pitchFamily="34" charset="0"/>
              </a:rPr>
              <a:t>the</a:t>
            </a:r>
            <a:r>
              <a:rPr lang="nl-NL" altLang="nl-NL" sz="1800" dirty="0">
                <a:latin typeface="Tahoma" pitchFamily="34" charset="0"/>
              </a:rPr>
              <a:t> sound clip</a:t>
            </a:r>
            <a:endParaRPr lang="en-US" altLang="nl-NL" sz="1800" dirty="0">
              <a:latin typeface="Tahoma" pitchFamily="34" charset="0"/>
            </a:endParaRPr>
          </a:p>
        </p:txBody>
      </p:sp>
      <p:sp>
        <p:nvSpPr>
          <p:cNvPr id="18" name="Tekstvak 17"/>
          <p:cNvSpPr txBox="1"/>
          <p:nvPr/>
        </p:nvSpPr>
        <p:spPr bwMode="auto">
          <a:xfrm>
            <a:off x="3924796" y="4095307"/>
            <a:ext cx="1871910" cy="342748"/>
          </a:xfrm>
          <a:prstGeom prst="rect">
            <a:avLst/>
          </a:prstGeom>
          <a:solidFill>
            <a:schemeClr val="tx1">
              <a:lumMod val="25000"/>
              <a:lumOff val="75000"/>
            </a:schemeClr>
          </a:solidFill>
          <a:ln w="9525">
            <a:solidFill>
              <a:srgbClr val="000000"/>
            </a:solidFill>
            <a:miter lim="800000"/>
            <a:headEnd/>
            <a:tailEnd/>
          </a:ln>
        </p:spPr>
        <p:txBody>
          <a:bodyPr vert="horz" wrap="square" lIns="0" tIns="0" rIns="0" bIns="0" numCol="1" rtlCol="0" anchor="ctr"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1" i="0" u="none" strike="noStrike" kern="0" cap="none" spc="0" normalizeH="0" baseline="0" noProof="0" dirty="0">
                <a:ln>
                  <a:noFill/>
                </a:ln>
                <a:solidFill>
                  <a:srgbClr val="000000"/>
                </a:solidFill>
                <a:effectLst/>
                <a:uLnTx/>
                <a:uFillTx/>
                <a:latin typeface="+mj-lt"/>
                <a:ea typeface="Geneva" charset="-128"/>
                <a:cs typeface="Geneva" charset="-128"/>
              </a:rPr>
              <a:t>OS</a:t>
            </a:r>
          </a:p>
        </p:txBody>
      </p:sp>
    </p:spTree>
    <p:extLst>
      <p:ext uri="{BB962C8B-B14F-4D97-AF65-F5344CB8AC3E}">
        <p14:creationId xmlns:p14="http://schemas.microsoft.com/office/powerpoint/2010/main" val="34741796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ChangeArrowheads="1"/>
          </p:cNvSpPr>
          <p:nvPr>
            <p:ph type="title"/>
          </p:nvPr>
        </p:nvSpPr>
        <p:spPr/>
        <p:txBody>
          <a:bodyPr/>
          <a:lstStyle/>
          <a:p>
            <a:pPr eaLnBrk="1" hangingPunct="1"/>
            <a:r>
              <a:rPr lang="en-US" altLang="nl-NL" sz="2800" dirty="0">
                <a:ea typeface="ＭＳ Ｐゴシック" pitchFamily="34" charset="-128"/>
              </a:rPr>
              <a:t>Good example</a:t>
            </a:r>
          </a:p>
        </p:txBody>
      </p:sp>
      <p:sp>
        <p:nvSpPr>
          <p:cNvPr id="59395" name="Rectangle 4"/>
          <p:cNvSpPr>
            <a:spLocks noChangeArrowheads="1"/>
          </p:cNvSpPr>
          <p:nvPr/>
        </p:nvSpPr>
        <p:spPr bwMode="auto">
          <a:xfrm>
            <a:off x="756444" y="3239679"/>
            <a:ext cx="1008063" cy="360363"/>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Game</a:t>
            </a:r>
            <a:endParaRPr lang="en-US" altLang="nl-NL" sz="1600" dirty="0">
              <a:latin typeface="Tahoma" pitchFamily="34" charset="0"/>
            </a:endParaRPr>
          </a:p>
        </p:txBody>
      </p:sp>
      <p:sp>
        <p:nvSpPr>
          <p:cNvPr id="59396" name="Rectangle 5"/>
          <p:cNvSpPr>
            <a:spLocks noChangeArrowheads="1"/>
          </p:cNvSpPr>
          <p:nvPr/>
        </p:nvSpPr>
        <p:spPr bwMode="auto">
          <a:xfrm>
            <a:off x="756443" y="4652491"/>
            <a:ext cx="1008063" cy="360362"/>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600" dirty="0">
                <a:latin typeface="Tahoma" pitchFamily="34" charset="0"/>
              </a:rPr>
              <a:t>Voice chat</a:t>
            </a:r>
            <a:endParaRPr lang="en-US" altLang="nl-NL" sz="1600" dirty="0">
              <a:latin typeface="Tahoma" pitchFamily="34" charset="0"/>
            </a:endParaRPr>
          </a:p>
        </p:txBody>
      </p:sp>
      <p:sp>
        <p:nvSpPr>
          <p:cNvPr id="59398" name="AutoShape 7"/>
          <p:cNvSpPr>
            <a:spLocks noChangeArrowheads="1"/>
          </p:cNvSpPr>
          <p:nvPr/>
        </p:nvSpPr>
        <p:spPr bwMode="auto">
          <a:xfrm>
            <a:off x="7021140" y="3600042"/>
            <a:ext cx="1511300" cy="1441450"/>
          </a:xfrm>
          <a:prstGeom prst="can">
            <a:avLst>
              <a:gd name="adj" fmla="val 25000"/>
            </a:avLst>
          </a:prstGeom>
          <a:solidFill>
            <a:schemeClr val="bg1">
              <a:lumMod val="75000"/>
            </a:schemeClr>
          </a:solidFill>
          <a:ln w="9525">
            <a:solidFill>
              <a:schemeClr val="tx1"/>
            </a:solidFill>
            <a:round/>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b="1" dirty="0">
                <a:latin typeface="Tahoma" pitchFamily="34" charset="0"/>
              </a:rPr>
              <a:t>HDD</a:t>
            </a:r>
            <a:endParaRPr lang="en-US" altLang="nl-NL" sz="1800" b="1" dirty="0">
              <a:latin typeface="Tahoma" pitchFamily="34" charset="0"/>
            </a:endParaRPr>
          </a:p>
        </p:txBody>
      </p:sp>
      <p:sp>
        <p:nvSpPr>
          <p:cNvPr id="59407" name="Line 9"/>
          <p:cNvSpPr>
            <a:spLocks noChangeShapeType="1"/>
          </p:cNvSpPr>
          <p:nvPr/>
        </p:nvSpPr>
        <p:spPr bwMode="auto">
          <a:xfrm>
            <a:off x="1908572" y="3466703"/>
            <a:ext cx="1872208" cy="782562"/>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59400" name="Line 11"/>
          <p:cNvSpPr>
            <a:spLocks noChangeShapeType="1"/>
          </p:cNvSpPr>
          <p:nvPr/>
        </p:nvSpPr>
        <p:spPr bwMode="auto">
          <a:xfrm flipV="1">
            <a:off x="1908571" y="4337467"/>
            <a:ext cx="1872209" cy="460628"/>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59402" name="Rectangle 13"/>
          <p:cNvSpPr>
            <a:spLocks noChangeArrowheads="1"/>
          </p:cNvSpPr>
          <p:nvPr/>
        </p:nvSpPr>
        <p:spPr bwMode="auto">
          <a:xfrm>
            <a:off x="756444" y="5157316"/>
            <a:ext cx="215900" cy="215900"/>
          </a:xfrm>
          <a:prstGeom prst="rect">
            <a:avLst/>
          </a:prstGeom>
          <a:solidFill>
            <a:srgbClr val="CCFFFF"/>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nl-NL" altLang="nl-NL" sz="1800"/>
          </a:p>
        </p:txBody>
      </p:sp>
      <p:sp>
        <p:nvSpPr>
          <p:cNvPr id="59403" name="Line 14"/>
          <p:cNvSpPr>
            <a:spLocks noChangeShapeType="1"/>
          </p:cNvSpPr>
          <p:nvPr/>
        </p:nvSpPr>
        <p:spPr bwMode="auto">
          <a:xfrm flipH="1">
            <a:off x="5869012" y="4294039"/>
            <a:ext cx="936625" cy="0"/>
          </a:xfrm>
          <a:prstGeom prst="line">
            <a:avLst/>
          </a:prstGeom>
          <a:noFill/>
          <a:ln w="38100">
            <a:solidFill>
              <a:schemeClr val="tx1"/>
            </a:solidFill>
            <a:round/>
            <a:headEnd type="triangle" w="med" len="me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18" name="Tekstvak 17"/>
          <p:cNvSpPr txBox="1"/>
          <p:nvPr/>
        </p:nvSpPr>
        <p:spPr bwMode="auto">
          <a:xfrm>
            <a:off x="3924796" y="4095307"/>
            <a:ext cx="1871910" cy="342748"/>
          </a:xfrm>
          <a:prstGeom prst="rect">
            <a:avLst/>
          </a:prstGeom>
          <a:solidFill>
            <a:schemeClr val="tx1">
              <a:lumMod val="25000"/>
              <a:lumOff val="75000"/>
            </a:schemeClr>
          </a:solidFill>
          <a:ln w="9525">
            <a:solidFill>
              <a:srgbClr val="000000"/>
            </a:solidFill>
            <a:miter lim="800000"/>
            <a:headEnd/>
            <a:tailEnd/>
          </a:ln>
        </p:spPr>
        <p:txBody>
          <a:bodyPr vert="horz" wrap="square" lIns="0" tIns="0" rIns="0" bIns="0" numCol="1" rtlCol="0" anchor="ctr"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1" i="0" u="none" strike="noStrike" kern="0" cap="none" spc="0" normalizeH="0" baseline="0" noProof="0" dirty="0">
                <a:ln>
                  <a:noFill/>
                </a:ln>
                <a:solidFill>
                  <a:srgbClr val="000000"/>
                </a:solidFill>
                <a:effectLst/>
                <a:uLnTx/>
                <a:uFillTx/>
                <a:latin typeface="+mj-lt"/>
                <a:ea typeface="Geneva" charset="-128"/>
                <a:cs typeface="Geneva" charset="-128"/>
              </a:rPr>
              <a:t>OS</a:t>
            </a:r>
          </a:p>
        </p:txBody>
      </p:sp>
      <p:sp>
        <p:nvSpPr>
          <p:cNvPr id="14" name="AutoShape 15"/>
          <p:cNvSpPr>
            <a:spLocks noChangeArrowheads="1"/>
          </p:cNvSpPr>
          <p:nvPr/>
        </p:nvSpPr>
        <p:spPr bwMode="auto">
          <a:xfrm>
            <a:off x="3203848" y="2492896"/>
            <a:ext cx="2303463" cy="719137"/>
          </a:xfrm>
          <a:prstGeom prst="wedgeRoundRectCallout">
            <a:avLst>
              <a:gd name="adj1" fmla="val 20790"/>
              <a:gd name="adj2" fmla="val 162816"/>
              <a:gd name="adj3" fmla="val 16667"/>
            </a:avLst>
          </a:prstGeom>
          <a:solidFill>
            <a:schemeClr val="tx1">
              <a:lumMod val="25000"/>
              <a:lumOff val="75000"/>
            </a:schemeClr>
          </a:solidFill>
          <a:ln w="9525">
            <a:solidFill>
              <a:schemeClr val="tx1"/>
            </a:solidFill>
            <a:miter lim="800000"/>
            <a:headEnd/>
            <a:tailEnd/>
          </a:ln>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dirty="0">
                <a:latin typeface="Tahoma" pitchFamily="34" charset="0"/>
              </a:rPr>
              <a:t>OK game </a:t>
            </a:r>
            <a:r>
              <a:rPr lang="nl-NL" altLang="nl-NL" sz="1800" dirty="0" err="1">
                <a:latin typeface="Tahoma" pitchFamily="34" charset="0"/>
              </a:rPr>
              <a:t>you</a:t>
            </a:r>
            <a:r>
              <a:rPr lang="nl-NL" altLang="nl-NL" sz="1800" dirty="0">
                <a:latin typeface="Tahoma" pitchFamily="34" charset="0"/>
              </a:rPr>
              <a:t> </a:t>
            </a:r>
            <a:r>
              <a:rPr lang="nl-NL" altLang="nl-NL" sz="1800" dirty="0" err="1">
                <a:latin typeface="Tahoma" pitchFamily="34" charset="0"/>
              </a:rPr>
              <a:t>may</a:t>
            </a:r>
            <a:r>
              <a:rPr lang="nl-NL" altLang="nl-NL" sz="1800" dirty="0">
                <a:latin typeface="Tahoma" pitchFamily="34" charset="0"/>
              </a:rPr>
              <a:t> go first</a:t>
            </a:r>
            <a:endParaRPr lang="en-US" altLang="nl-NL" sz="1800" dirty="0">
              <a:latin typeface="Tahoma" pitchFamily="34" charset="0"/>
            </a:endParaRPr>
          </a:p>
          <a:p>
            <a:endParaRPr lang="en-US" altLang="nl-NL" sz="1800" dirty="0">
              <a:latin typeface="Tahoma" pitchFamily="34" charset="0"/>
            </a:endParaRPr>
          </a:p>
        </p:txBody>
      </p:sp>
      <p:sp>
        <p:nvSpPr>
          <p:cNvPr id="15" name="Line 15"/>
          <p:cNvSpPr>
            <a:spLocks noChangeShapeType="1"/>
          </p:cNvSpPr>
          <p:nvPr/>
        </p:nvSpPr>
        <p:spPr bwMode="auto">
          <a:xfrm flipH="1" flipV="1">
            <a:off x="1908570" y="3356992"/>
            <a:ext cx="1872209" cy="792088"/>
          </a:xfrm>
          <a:prstGeom prst="line">
            <a:avLst/>
          </a:prstGeom>
          <a:noFill/>
          <a:ln w="9525">
            <a:solidFill>
              <a:schemeClr val="tx1">
                <a:lumMod val="50000"/>
                <a:lumOff val="50000"/>
              </a:schemeClr>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59401" name="Rectangle 12"/>
          <p:cNvSpPr>
            <a:spLocks noChangeArrowheads="1"/>
          </p:cNvSpPr>
          <p:nvPr/>
        </p:nvSpPr>
        <p:spPr bwMode="auto">
          <a:xfrm>
            <a:off x="756443" y="3717528"/>
            <a:ext cx="215900" cy="215900"/>
          </a:xfrm>
          <a:prstGeom prst="rect">
            <a:avLst/>
          </a:prstGeom>
          <a:solidFill>
            <a:srgbClr val="FFFFCC"/>
          </a:solidFill>
          <a:ln w="9525">
            <a:solidFill>
              <a:schemeClr val="tx1"/>
            </a:solidFill>
            <a:miter lim="800000"/>
            <a:headEnd/>
            <a:tailEnd/>
          </a:ln>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nl-NL" altLang="nl-NL" sz="1800"/>
          </a:p>
        </p:txBody>
      </p:sp>
      <p:sp>
        <p:nvSpPr>
          <p:cNvPr id="19" name="AutoShape 15"/>
          <p:cNvSpPr>
            <a:spLocks noChangeArrowheads="1"/>
          </p:cNvSpPr>
          <p:nvPr/>
        </p:nvSpPr>
        <p:spPr bwMode="auto">
          <a:xfrm>
            <a:off x="3131839" y="5266928"/>
            <a:ext cx="2303463" cy="719137"/>
          </a:xfrm>
          <a:prstGeom prst="wedgeRoundRectCallout">
            <a:avLst>
              <a:gd name="adj1" fmla="val 23965"/>
              <a:gd name="adj2" fmla="val -145402"/>
              <a:gd name="adj3" fmla="val 16667"/>
            </a:avLst>
          </a:prstGeom>
          <a:solidFill>
            <a:schemeClr val="tx1">
              <a:lumMod val="25000"/>
              <a:lumOff val="75000"/>
            </a:schemeClr>
          </a:solidFill>
          <a:ln w="9525">
            <a:solidFill>
              <a:schemeClr val="tx1"/>
            </a:solidFill>
            <a:miter lim="800000"/>
            <a:headEnd/>
            <a:tailEnd/>
          </a:ln>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dirty="0">
                <a:latin typeface="Tahoma" pitchFamily="34" charset="0"/>
              </a:rPr>
              <a:t>OK </a:t>
            </a:r>
            <a:r>
              <a:rPr lang="nl-NL" altLang="nl-NL" sz="1800" dirty="0" err="1">
                <a:latin typeface="Tahoma" pitchFamily="34" charset="0"/>
              </a:rPr>
              <a:t>voice</a:t>
            </a:r>
            <a:r>
              <a:rPr lang="nl-NL" altLang="nl-NL" sz="1800" dirty="0">
                <a:latin typeface="Tahoma" pitchFamily="34" charset="0"/>
              </a:rPr>
              <a:t> chat </a:t>
            </a:r>
            <a:r>
              <a:rPr lang="nl-NL" altLang="nl-NL" sz="1800" dirty="0" err="1">
                <a:latin typeface="Tahoma" pitchFamily="34" charset="0"/>
              </a:rPr>
              <a:t>you</a:t>
            </a:r>
            <a:r>
              <a:rPr lang="nl-NL" altLang="nl-NL" sz="1800" dirty="0">
                <a:latin typeface="Tahoma" pitchFamily="34" charset="0"/>
              </a:rPr>
              <a:t> </a:t>
            </a:r>
            <a:r>
              <a:rPr lang="nl-NL" altLang="nl-NL" sz="1800" dirty="0" err="1">
                <a:latin typeface="Tahoma" pitchFamily="34" charset="0"/>
              </a:rPr>
              <a:t>may</a:t>
            </a:r>
            <a:r>
              <a:rPr lang="nl-NL" altLang="nl-NL" sz="1800" dirty="0">
                <a:latin typeface="Tahoma" pitchFamily="34" charset="0"/>
              </a:rPr>
              <a:t> go</a:t>
            </a:r>
            <a:endParaRPr lang="en-US" altLang="nl-NL" sz="1800" dirty="0">
              <a:latin typeface="Tahoma" pitchFamily="34" charset="0"/>
            </a:endParaRPr>
          </a:p>
          <a:p>
            <a:endParaRPr lang="en-US" altLang="nl-NL" sz="1800" dirty="0">
              <a:latin typeface="Tahoma" pitchFamily="34" charset="0"/>
            </a:endParaRPr>
          </a:p>
        </p:txBody>
      </p:sp>
      <p:sp>
        <p:nvSpPr>
          <p:cNvPr id="20" name="Line 15"/>
          <p:cNvSpPr>
            <a:spLocks noChangeShapeType="1"/>
          </p:cNvSpPr>
          <p:nvPr/>
        </p:nvSpPr>
        <p:spPr bwMode="auto">
          <a:xfrm flipH="1">
            <a:off x="1908569" y="4438055"/>
            <a:ext cx="1872209" cy="503113"/>
          </a:xfrm>
          <a:prstGeom prst="line">
            <a:avLst/>
          </a:prstGeom>
          <a:noFill/>
          <a:ln w="9525">
            <a:solidFill>
              <a:schemeClr val="tx1">
                <a:lumMod val="50000"/>
                <a:lumOff val="50000"/>
              </a:schemeClr>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Tree>
    <p:extLst>
      <p:ext uri="{BB962C8B-B14F-4D97-AF65-F5344CB8AC3E}">
        <p14:creationId xmlns:p14="http://schemas.microsoft.com/office/powerpoint/2010/main" val="3411634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6" presetClass="path" presetSubtype="0" accel="50000" decel="50000" fill="hold" grpId="0" nodeType="clickEffect">
                                  <p:stCondLst>
                                    <p:cond delay="0"/>
                                  </p:stCondLst>
                                  <p:childTnLst>
                                    <p:animMotion origin="layout" path="M -4.44444E-6 -2.21657E-6 L -4.44444E-6 0.02869 C -4.44444E-6 0.04165 0.19202 0.05761 0.34844 0.05761 L 0.69688 0.05761 " pathEditMode="relative" rAng="0" ptsTypes="FfFF">
                                      <p:cBhvr>
                                        <p:cTn id="6" dur="2000" fill="hold"/>
                                        <p:tgtEl>
                                          <p:spTgt spid="59401"/>
                                        </p:tgtEl>
                                        <p:attrNameLst>
                                          <p:attrName>ppt_x</p:attrName>
                                          <p:attrName>ppt_y</p:attrName>
                                        </p:attrNameLst>
                                      </p:cBhvr>
                                      <p:rCtr x="34844" y="2869"/>
                                    </p:animMotion>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57" presetClass="path" presetSubtype="0" accel="50000" decel="50000" fill="hold" grpId="0" nodeType="clickEffect">
                                  <p:stCondLst>
                                    <p:cond delay="0"/>
                                  </p:stCondLst>
                                  <p:childTnLst>
                                    <p:animMotion origin="layout" path="M 1.94444E-6 1.23554E-6 L 1.94444E-6 -0.05021 C 1.94444E-6 -0.07242 0.19201 -0.09972 0.34826 -0.09972 L 0.6967 -0.09972 " pathEditMode="relative" rAng="0" ptsTypes="FfFF">
                                      <p:cBhvr>
                                        <p:cTn id="20" dur="2000" fill="hold"/>
                                        <p:tgtEl>
                                          <p:spTgt spid="59402"/>
                                        </p:tgtEl>
                                        <p:attrNameLst>
                                          <p:attrName>ppt_x</p:attrName>
                                          <p:attrName>ppt_y</p:attrName>
                                        </p:attrNameLst>
                                      </p:cBhvr>
                                      <p:rCtr x="34826" y="-499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02" grpId="0" animBg="1"/>
      <p:bldP spid="14" grpId="0" animBg="1"/>
      <p:bldP spid="15" grpId="0" animBg="1"/>
      <p:bldP spid="59401" grpId="0" animBg="1"/>
      <p:bldP spid="19" grpId="0" animBg="1"/>
      <p:bldP spid="2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p:txBody>
          <a:bodyPr/>
          <a:lstStyle/>
          <a:p>
            <a:r>
              <a:rPr lang="nl-NL" dirty="0"/>
              <a:t>How is </a:t>
            </a:r>
            <a:r>
              <a:rPr lang="nl-NL" dirty="0" err="1"/>
              <a:t>the</a:t>
            </a:r>
            <a:r>
              <a:rPr lang="nl-NL" dirty="0"/>
              <a:t> </a:t>
            </a:r>
            <a:r>
              <a:rPr lang="nl-NL" dirty="0" err="1"/>
              <a:t>interaction</a:t>
            </a:r>
            <a:r>
              <a:rPr lang="nl-NL" dirty="0"/>
              <a:t> </a:t>
            </a:r>
            <a:r>
              <a:rPr lang="nl-NL" dirty="0" err="1"/>
              <a:t>between</a:t>
            </a:r>
            <a:r>
              <a:rPr lang="nl-NL" dirty="0"/>
              <a:t> user </a:t>
            </a:r>
            <a:r>
              <a:rPr lang="nl-NL" dirty="0" err="1"/>
              <a:t>and</a:t>
            </a:r>
            <a:r>
              <a:rPr lang="nl-NL" dirty="0"/>
              <a:t> </a:t>
            </a:r>
            <a:r>
              <a:rPr lang="nl-NL" dirty="0" err="1"/>
              <a:t>application</a:t>
            </a:r>
            <a:r>
              <a:rPr lang="nl-NL" dirty="0"/>
              <a:t> </a:t>
            </a:r>
            <a:r>
              <a:rPr lang="nl-NL" dirty="0" err="1"/>
              <a:t>handled</a:t>
            </a:r>
            <a:r>
              <a:rPr lang="nl-NL" dirty="0"/>
              <a:t>?</a:t>
            </a:r>
          </a:p>
        </p:txBody>
      </p:sp>
      <p:sp>
        <p:nvSpPr>
          <p:cNvPr id="3" name="Tijdelijke aanduiding voor inhoud 2"/>
          <p:cNvSpPr>
            <a:spLocks noGrp="1"/>
          </p:cNvSpPr>
          <p:nvPr>
            <p:ph type="subTitle" idx="1"/>
          </p:nvPr>
        </p:nvSpPr>
        <p:spPr/>
        <p:txBody>
          <a:bodyPr/>
          <a:lstStyle/>
          <a:p>
            <a:r>
              <a:rPr lang="nl-NL" dirty="0"/>
              <a:t>I/O management</a:t>
            </a:r>
          </a:p>
        </p:txBody>
      </p:sp>
    </p:spTree>
    <p:extLst>
      <p:ext uri="{BB962C8B-B14F-4D97-AF65-F5344CB8AC3E}">
        <p14:creationId xmlns:p14="http://schemas.microsoft.com/office/powerpoint/2010/main" val="3763735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altLang="nl-NL" dirty="0">
                <a:ea typeface="ＭＳ Ｐゴシック" pitchFamily="34" charset="-128"/>
              </a:rPr>
              <a:t>What’s I/O</a:t>
            </a:r>
            <a:endParaRPr lang="nl-NL" dirty="0"/>
          </a:p>
        </p:txBody>
      </p:sp>
      <p:sp>
        <p:nvSpPr>
          <p:cNvPr id="3" name="Tijdelijke aanduiding voor inhoud 2"/>
          <p:cNvSpPr>
            <a:spLocks noGrp="1"/>
          </p:cNvSpPr>
          <p:nvPr>
            <p:ph idx="1"/>
          </p:nvPr>
        </p:nvSpPr>
        <p:spPr/>
        <p:txBody>
          <a:bodyPr/>
          <a:lstStyle/>
          <a:p>
            <a:r>
              <a:rPr lang="nl-NL" b="1" u="sng" dirty="0"/>
              <a:t>I</a:t>
            </a:r>
            <a:r>
              <a:rPr lang="nl-NL" dirty="0"/>
              <a:t>nput/</a:t>
            </a:r>
            <a:r>
              <a:rPr lang="nl-NL" b="1" u="sng" dirty="0"/>
              <a:t>O</a:t>
            </a:r>
            <a:r>
              <a:rPr lang="nl-NL" dirty="0"/>
              <a:t>utput </a:t>
            </a:r>
            <a:r>
              <a:rPr lang="nl-NL" dirty="0" err="1"/>
              <a:t>devices</a:t>
            </a:r>
            <a:endParaRPr lang="nl-NL" dirty="0"/>
          </a:p>
          <a:p>
            <a:pPr marL="457200" indent="-457200">
              <a:buFont typeface="Arial" panose="020B0604020202020204" pitchFamily="34" charset="0"/>
              <a:buChar char="•"/>
            </a:pPr>
            <a:r>
              <a:rPr lang="nl-NL" sz="2400" dirty="0"/>
              <a:t>Hardware </a:t>
            </a:r>
            <a:r>
              <a:rPr lang="nl-NL" sz="2400" dirty="0" err="1"/>
              <a:t>that</a:t>
            </a:r>
            <a:r>
              <a:rPr lang="nl-NL" sz="2400" dirty="0"/>
              <a:t> </a:t>
            </a:r>
            <a:r>
              <a:rPr lang="nl-NL" sz="2400" dirty="0" err="1"/>
              <a:t>interact</a:t>
            </a:r>
            <a:r>
              <a:rPr lang="nl-NL" sz="2400" dirty="0"/>
              <a:t> </a:t>
            </a:r>
            <a:r>
              <a:rPr lang="nl-NL" sz="2400" dirty="0" err="1"/>
              <a:t>with</a:t>
            </a:r>
            <a:r>
              <a:rPr lang="nl-NL" sz="2400" dirty="0"/>
              <a:t> user</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2073" y="3779505"/>
            <a:ext cx="3312368" cy="260849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3073" y="3865480"/>
            <a:ext cx="3003853" cy="2311559"/>
          </a:xfrm>
          <a:prstGeom prst="rect">
            <a:avLst/>
          </a:prstGeom>
        </p:spPr>
      </p:pic>
      <p:sp>
        <p:nvSpPr>
          <p:cNvPr id="6" name="TextBox 5"/>
          <p:cNvSpPr txBox="1"/>
          <p:nvPr/>
        </p:nvSpPr>
        <p:spPr bwMode="auto">
          <a:xfrm>
            <a:off x="403073" y="3415033"/>
            <a:ext cx="2991377" cy="364472"/>
          </a:xfrm>
          <a:prstGeom prst="rect">
            <a:avLst/>
          </a:prstGeom>
          <a:noFill/>
          <a:ln w="12700">
            <a:noFill/>
            <a:miter lim="800000"/>
            <a:headEnd/>
            <a:tailEnd/>
          </a:ln>
        </p:spPr>
        <p:txBody>
          <a:bodyPr vert="horz" wrap="non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800" b="1" i="0" u="none" strike="noStrike" kern="0" cap="none" spc="0" normalizeH="0" baseline="0" noProof="0" dirty="0">
                <a:ln>
                  <a:noFill/>
                </a:ln>
                <a:solidFill>
                  <a:srgbClr val="000000"/>
                </a:solidFill>
                <a:effectLst/>
                <a:uLnTx/>
                <a:uFillTx/>
                <a:latin typeface="+mj-lt"/>
                <a:ea typeface="Geneva" charset="-128"/>
                <a:cs typeface="Geneva" charset="-128"/>
              </a:rPr>
              <a:t>Input device</a:t>
            </a:r>
          </a:p>
        </p:txBody>
      </p:sp>
      <p:sp>
        <p:nvSpPr>
          <p:cNvPr id="8" name="TextBox 7"/>
          <p:cNvSpPr txBox="1"/>
          <p:nvPr/>
        </p:nvSpPr>
        <p:spPr bwMode="auto">
          <a:xfrm>
            <a:off x="5312569" y="3415033"/>
            <a:ext cx="2991377" cy="364472"/>
          </a:xfrm>
          <a:prstGeom prst="rect">
            <a:avLst/>
          </a:prstGeom>
          <a:noFill/>
          <a:ln w="12700">
            <a:noFill/>
            <a:miter lim="800000"/>
            <a:headEnd/>
            <a:tailEnd/>
          </a:ln>
        </p:spPr>
        <p:txBody>
          <a:bodyPr vert="horz" wrap="non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800" b="1" i="0" u="none" strike="noStrike" kern="0" cap="none" spc="0" normalizeH="0" baseline="0" noProof="0" dirty="0">
                <a:ln>
                  <a:noFill/>
                </a:ln>
                <a:solidFill>
                  <a:srgbClr val="000000"/>
                </a:solidFill>
                <a:effectLst/>
                <a:uLnTx/>
                <a:uFillTx/>
                <a:latin typeface="+mj-lt"/>
                <a:ea typeface="Geneva" charset="-128"/>
                <a:cs typeface="Geneva" charset="-128"/>
              </a:rPr>
              <a:t>Output device</a:t>
            </a:r>
          </a:p>
        </p:txBody>
      </p:sp>
    </p:spTree>
    <p:extLst>
      <p:ext uri="{BB962C8B-B14F-4D97-AF65-F5344CB8AC3E}">
        <p14:creationId xmlns:p14="http://schemas.microsoft.com/office/powerpoint/2010/main" val="29964603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OS: I/O management</a:t>
            </a:r>
          </a:p>
        </p:txBody>
      </p:sp>
      <p:sp>
        <p:nvSpPr>
          <p:cNvPr id="3" name="Tijdelijke aanduiding voor inhoud 2"/>
          <p:cNvSpPr>
            <a:spLocks noGrp="1"/>
          </p:cNvSpPr>
          <p:nvPr>
            <p:ph idx="1"/>
          </p:nvPr>
        </p:nvSpPr>
        <p:spPr/>
        <p:txBody>
          <a:bodyPr/>
          <a:lstStyle/>
          <a:p>
            <a:r>
              <a:rPr lang="nl-NL" b="1" dirty="0"/>
              <a:t>Computer is </a:t>
            </a:r>
            <a:r>
              <a:rPr lang="nl-NL" b="1" dirty="0" err="1"/>
              <a:t>multi</a:t>
            </a:r>
            <a:r>
              <a:rPr lang="nl-NL" b="1" dirty="0"/>
              <a:t> </a:t>
            </a:r>
            <a:r>
              <a:rPr lang="nl-NL" b="1" dirty="0" err="1"/>
              <a:t>functional</a:t>
            </a:r>
            <a:endParaRPr lang="nl-NL" b="1" dirty="0"/>
          </a:p>
          <a:p>
            <a:pPr marL="457200" indent="-457200">
              <a:buFont typeface="Arial" panose="020B0604020202020204" pitchFamily="34" charset="0"/>
              <a:buChar char="•"/>
            </a:pPr>
            <a:r>
              <a:rPr lang="nl-NL" sz="2400" dirty="0" err="1"/>
              <a:t>Many</a:t>
            </a:r>
            <a:r>
              <a:rPr lang="nl-NL" sz="2400" dirty="0"/>
              <a:t> types of </a:t>
            </a:r>
            <a:r>
              <a:rPr lang="nl-NL" sz="2400" dirty="0" err="1"/>
              <a:t>applications</a:t>
            </a:r>
            <a:endParaRPr lang="nl-NL" sz="2400" dirty="0"/>
          </a:p>
          <a:p>
            <a:pPr marL="457200" indent="-457200">
              <a:buFont typeface="Arial" panose="020B0604020202020204" pitchFamily="34" charset="0"/>
              <a:buChar char="•"/>
            </a:pPr>
            <a:r>
              <a:rPr lang="nl-NL" sz="2400" dirty="0" err="1"/>
              <a:t>Many</a:t>
            </a:r>
            <a:r>
              <a:rPr lang="nl-NL" sz="2400" dirty="0"/>
              <a:t> types of input &amp; output </a:t>
            </a:r>
            <a:r>
              <a:rPr lang="nl-NL" sz="2400" dirty="0" err="1"/>
              <a:t>devices</a:t>
            </a:r>
            <a:endParaRPr lang="nl-NL" sz="2400" dirty="0"/>
          </a:p>
          <a:p>
            <a:pPr marL="457200" indent="-457200">
              <a:buFont typeface="Arial" panose="020B0604020202020204" pitchFamily="34" charset="0"/>
              <a:buChar char="•"/>
            </a:pPr>
            <a:r>
              <a:rPr lang="nl-NL" sz="2400" dirty="0"/>
              <a:t>How </a:t>
            </a:r>
            <a:r>
              <a:rPr lang="nl-NL" sz="2400" dirty="0" err="1"/>
              <a:t>can</a:t>
            </a:r>
            <a:r>
              <a:rPr lang="nl-NL" sz="2400" dirty="0"/>
              <a:t> </a:t>
            </a:r>
            <a:r>
              <a:rPr lang="nl-NL" sz="2400" dirty="0" err="1"/>
              <a:t>an</a:t>
            </a:r>
            <a:r>
              <a:rPr lang="nl-NL" sz="2400" dirty="0"/>
              <a:t> </a:t>
            </a:r>
            <a:r>
              <a:rPr lang="nl-NL" sz="2400" dirty="0" err="1"/>
              <a:t>application</a:t>
            </a:r>
            <a:r>
              <a:rPr lang="nl-NL" sz="2400" dirty="0"/>
              <a:t> make </a:t>
            </a:r>
            <a:r>
              <a:rPr lang="nl-NL" sz="2400" dirty="0" err="1"/>
              <a:t>use</a:t>
            </a:r>
            <a:r>
              <a:rPr lang="nl-NL" sz="2400" dirty="0"/>
              <a:t> of </a:t>
            </a:r>
            <a:r>
              <a:rPr lang="nl-NL" sz="2400" dirty="0" err="1"/>
              <a:t>the</a:t>
            </a:r>
            <a:r>
              <a:rPr lang="nl-NL" sz="2400" dirty="0"/>
              <a:t> I/O </a:t>
            </a:r>
            <a:r>
              <a:rPr lang="nl-NL" sz="2400" dirty="0" err="1"/>
              <a:t>devices</a:t>
            </a:r>
            <a:r>
              <a:rPr lang="nl-NL" sz="2400" dirty="0"/>
              <a:t>?</a:t>
            </a:r>
          </a:p>
          <a:p>
            <a:pPr marL="0" indent="0"/>
            <a:endParaRPr lang="nl-NL" dirty="0"/>
          </a:p>
          <a:p>
            <a:pPr marL="0" indent="0"/>
            <a:r>
              <a:rPr lang="nl-NL" dirty="0"/>
              <a:t>Solution: </a:t>
            </a:r>
            <a:r>
              <a:rPr lang="nl-NL" b="1" dirty="0"/>
              <a:t>OS </a:t>
            </a:r>
            <a:r>
              <a:rPr lang="nl-NL" b="1" dirty="0" err="1"/>
              <a:t>functions</a:t>
            </a:r>
            <a:r>
              <a:rPr lang="nl-NL" b="1" dirty="0"/>
              <a:t> as a </a:t>
            </a:r>
            <a:r>
              <a:rPr lang="nl-NL" b="1" dirty="0" err="1"/>
              <a:t>layer</a:t>
            </a:r>
            <a:r>
              <a:rPr lang="nl-NL" b="1" dirty="0"/>
              <a:t> </a:t>
            </a:r>
            <a:r>
              <a:rPr lang="nl-NL" b="1" dirty="0" err="1"/>
              <a:t>between</a:t>
            </a:r>
            <a:r>
              <a:rPr lang="nl-NL" b="1" dirty="0"/>
              <a:t> </a:t>
            </a:r>
            <a:r>
              <a:rPr lang="nl-NL" b="1" dirty="0" err="1"/>
              <a:t>applications</a:t>
            </a:r>
            <a:r>
              <a:rPr lang="nl-NL" b="1" dirty="0"/>
              <a:t> &amp; I/O </a:t>
            </a:r>
            <a:r>
              <a:rPr lang="nl-NL" b="1" dirty="0" err="1"/>
              <a:t>devices</a:t>
            </a:r>
            <a:endParaRPr lang="nl-NL" dirty="0"/>
          </a:p>
        </p:txBody>
      </p:sp>
    </p:spTree>
    <p:extLst>
      <p:ext uri="{BB962C8B-B14F-4D97-AF65-F5344CB8AC3E}">
        <p14:creationId xmlns:p14="http://schemas.microsoft.com/office/powerpoint/2010/main" val="40731178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11717" b="12684"/>
          <a:stretch/>
        </p:blipFill>
        <p:spPr>
          <a:xfrm>
            <a:off x="1295065" y="4810719"/>
            <a:ext cx="2286000" cy="1728193"/>
          </a:xfrm>
          <a:prstGeom prst="rect">
            <a:avLst/>
          </a:prstGeom>
        </p:spPr>
      </p:pic>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t="15101" b="15446"/>
          <a:stretch/>
        </p:blipFill>
        <p:spPr>
          <a:xfrm>
            <a:off x="5384799" y="4708737"/>
            <a:ext cx="2591973" cy="1800200"/>
          </a:xfrm>
          <a:prstGeom prst="rect">
            <a:avLst/>
          </a:prstGeom>
        </p:spPr>
      </p:pic>
      <p:sp>
        <p:nvSpPr>
          <p:cNvPr id="62465" name="Rectangle 19"/>
          <p:cNvSpPr>
            <a:spLocks noChangeArrowheads="1"/>
          </p:cNvSpPr>
          <p:nvPr/>
        </p:nvSpPr>
        <p:spPr bwMode="auto">
          <a:xfrm>
            <a:off x="0" y="5734050"/>
            <a:ext cx="1258888" cy="112395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endParaRPr lang="nl-NL" altLang="nl-NL" sz="1800"/>
          </a:p>
        </p:txBody>
      </p:sp>
      <p:sp>
        <p:nvSpPr>
          <p:cNvPr id="62466" name="Rectangle 2"/>
          <p:cNvSpPr>
            <a:spLocks noGrp="1" noChangeArrowheads="1"/>
          </p:cNvSpPr>
          <p:nvPr>
            <p:ph type="title"/>
          </p:nvPr>
        </p:nvSpPr>
        <p:spPr/>
        <p:txBody>
          <a:bodyPr/>
          <a:lstStyle/>
          <a:p>
            <a:pPr eaLnBrk="1" hangingPunct="1"/>
            <a:r>
              <a:rPr lang="en-US" altLang="nl-NL" sz="2800" dirty="0">
                <a:ea typeface="ＭＳ Ｐゴシック" pitchFamily="34" charset="-128"/>
              </a:rPr>
              <a:t>Example: Graphic tablet</a:t>
            </a:r>
          </a:p>
        </p:txBody>
      </p:sp>
      <p:sp>
        <p:nvSpPr>
          <p:cNvPr id="62473" name="Line 9"/>
          <p:cNvSpPr>
            <a:spLocks noChangeShapeType="1"/>
          </p:cNvSpPr>
          <p:nvPr/>
        </p:nvSpPr>
        <p:spPr bwMode="auto">
          <a:xfrm flipV="1">
            <a:off x="2818576" y="4244798"/>
            <a:ext cx="625972" cy="646036"/>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62474" name="Line 10"/>
          <p:cNvSpPr>
            <a:spLocks noChangeShapeType="1"/>
          </p:cNvSpPr>
          <p:nvPr/>
        </p:nvSpPr>
        <p:spPr bwMode="auto">
          <a:xfrm flipH="1" flipV="1">
            <a:off x="5388763" y="4244798"/>
            <a:ext cx="895588" cy="912394"/>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62482" name="AutoShape 12"/>
          <p:cNvSpPr>
            <a:spLocks noChangeArrowheads="1"/>
          </p:cNvSpPr>
          <p:nvPr/>
        </p:nvSpPr>
        <p:spPr bwMode="auto">
          <a:xfrm>
            <a:off x="755576" y="3707612"/>
            <a:ext cx="1476375" cy="503238"/>
          </a:xfrm>
          <a:prstGeom prst="wedgeRoundRectCallout">
            <a:avLst>
              <a:gd name="adj1" fmla="val 97834"/>
              <a:gd name="adj2" fmla="val 126040"/>
              <a:gd name="adj3" fmla="val 16667"/>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nl-NL" altLang="nl-NL" sz="1800" dirty="0" err="1">
                <a:latin typeface="Webdings" panose="05030102010509060703" pitchFamily="18" charset="2"/>
                <a:cs typeface="Tahoma" pitchFamily="34" charset="0"/>
              </a:rPr>
              <a:t>asdmh</a:t>
            </a:r>
            <a:endParaRPr lang="en-US" altLang="nl-NL" sz="1800" dirty="0">
              <a:latin typeface="Tahoma" pitchFamily="34" charset="0"/>
            </a:endParaRPr>
          </a:p>
        </p:txBody>
      </p:sp>
      <p:sp>
        <p:nvSpPr>
          <p:cNvPr id="62483" name="AutoShape 13"/>
          <p:cNvSpPr>
            <a:spLocks noChangeArrowheads="1"/>
          </p:cNvSpPr>
          <p:nvPr/>
        </p:nvSpPr>
        <p:spPr bwMode="auto">
          <a:xfrm>
            <a:off x="6588224" y="3644900"/>
            <a:ext cx="1476375" cy="503238"/>
          </a:xfrm>
          <a:prstGeom prst="wedgeRoundRectCallout">
            <a:avLst>
              <a:gd name="adj1" fmla="val -90412"/>
              <a:gd name="adj2" fmla="val 155108"/>
              <a:gd name="adj3" fmla="val 16667"/>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ctr"/>
            <a:r>
              <a:rPr lang="en-US" altLang="nl-NL" sz="1800" dirty="0">
                <a:latin typeface="Ravie" pitchFamily="82" charset="0"/>
                <a:cs typeface="Tahoma" pitchFamily="34" charset="0"/>
              </a:rPr>
              <a:t>Yoz$3s</a:t>
            </a:r>
            <a:endParaRPr lang="ru-RU" altLang="nl-NL" sz="1800" dirty="0">
              <a:latin typeface="Ravie" pitchFamily="82" charset="0"/>
              <a:cs typeface="Tahoma" pitchFamily="34" charset="0"/>
            </a:endParaRPr>
          </a:p>
        </p:txBody>
      </p:sp>
      <p:sp>
        <p:nvSpPr>
          <p:cNvPr id="62476" name="Line 14"/>
          <p:cNvSpPr>
            <a:spLocks noChangeShapeType="1"/>
          </p:cNvSpPr>
          <p:nvPr/>
        </p:nvSpPr>
        <p:spPr bwMode="auto">
          <a:xfrm flipV="1">
            <a:off x="4445811" y="2354476"/>
            <a:ext cx="0" cy="986579"/>
          </a:xfrm>
          <a:prstGeom prst="line">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nl-NL"/>
          </a:p>
        </p:txBody>
      </p:sp>
      <p:sp>
        <p:nvSpPr>
          <p:cNvPr id="333839" name="AutoShape 15"/>
          <p:cNvSpPr>
            <a:spLocks noChangeArrowheads="1"/>
          </p:cNvSpPr>
          <p:nvPr/>
        </p:nvSpPr>
        <p:spPr bwMode="auto">
          <a:xfrm>
            <a:off x="5580111" y="2492251"/>
            <a:ext cx="2016125" cy="720725"/>
          </a:xfrm>
          <a:prstGeom prst="wedgeRoundRectCallout">
            <a:avLst>
              <a:gd name="adj1" fmla="val -103705"/>
              <a:gd name="adj2" fmla="val 5473"/>
              <a:gd name="adj3" fmla="val 16667"/>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algn="l"/>
            <a:r>
              <a:rPr lang="en-US" altLang="nl-NL" sz="1800" dirty="0">
                <a:cs typeface="Tahoma" pitchFamily="34" charset="0"/>
              </a:rPr>
              <a:t>Left click at position (20,20)</a:t>
            </a:r>
            <a:endParaRPr lang="ru-RU" altLang="nl-NL" sz="1800" dirty="0">
              <a:cs typeface="Tahoma" pitchFamily="34" charset="0"/>
            </a:endParaRPr>
          </a:p>
        </p:txBody>
      </p:sp>
      <p:sp>
        <p:nvSpPr>
          <p:cNvPr id="62481" name="Slide Number Placeholder 19"/>
          <p:cNvSpPr>
            <a:spLocks noGrp="1"/>
          </p:cNvSpPr>
          <p:nvPr>
            <p:ph type="sldNum" sz="quarter" idx="4294967295"/>
          </p:nvPr>
        </p:nvSpPr>
        <p:spPr bwMode="auto">
          <a:xfrm>
            <a:off x="6553200" y="6356350"/>
            <a:ext cx="2133600" cy="3651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algn="ctr"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EF6E2E0-CC1C-4E1A-9436-B579A5190FD2}" type="slidenum">
              <a:rPr lang="nl-NL" altLang="nl-NL" sz="1200">
                <a:solidFill>
                  <a:srgbClr val="898989"/>
                </a:solidFill>
              </a:rPr>
              <a:pPr eaLnBrk="1" hangingPunct="1"/>
              <a:t>35</a:t>
            </a:fld>
            <a:endParaRPr lang="nl-NL" altLang="nl-NL" sz="1200">
              <a:solidFill>
                <a:srgbClr val="898989"/>
              </a:solidFill>
            </a:endParaRPr>
          </a:p>
        </p:txBody>
      </p:sp>
      <p:sp>
        <p:nvSpPr>
          <p:cNvPr id="21" name="Rechthoek 20"/>
          <p:cNvSpPr/>
          <p:nvPr/>
        </p:nvSpPr>
        <p:spPr bwMode="auto">
          <a:xfrm>
            <a:off x="2786091" y="3341056"/>
            <a:ext cx="3240360" cy="807082"/>
          </a:xfrm>
          <a:prstGeom prst="rect">
            <a:avLst/>
          </a:prstGeom>
          <a:solidFill>
            <a:schemeClr val="accent4">
              <a:lumMod val="25000"/>
              <a:lumOff val="75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400" b="0" i="0" u="none" strike="noStrike" cap="none" normalizeH="0" baseline="0" dirty="0">
                <a:ln>
                  <a:noFill/>
                </a:ln>
                <a:solidFill>
                  <a:schemeClr val="tx1"/>
                </a:solidFill>
                <a:effectLst/>
                <a:latin typeface="Fontys Frutiger" pitchFamily="2" charset="0"/>
              </a:rPr>
              <a:t>Operating system</a:t>
            </a:r>
          </a:p>
        </p:txBody>
      </p:sp>
      <p:sp>
        <p:nvSpPr>
          <p:cNvPr id="22" name="Rechthoek 21"/>
          <p:cNvSpPr/>
          <p:nvPr/>
        </p:nvSpPr>
        <p:spPr bwMode="auto">
          <a:xfrm>
            <a:off x="2771503" y="1850421"/>
            <a:ext cx="3240360" cy="504056"/>
          </a:xfrm>
          <a:prstGeom prst="rect">
            <a:avLst/>
          </a:prstGeom>
          <a:solidFill>
            <a:schemeClr val="accent6">
              <a:lumMod val="40000"/>
              <a:lumOff val="6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400" b="0" i="0" u="none" strike="noStrike" cap="none" normalizeH="0" baseline="0" dirty="0">
                <a:ln>
                  <a:noFill/>
                </a:ln>
                <a:solidFill>
                  <a:schemeClr val="tx1"/>
                </a:solidFill>
                <a:effectLst/>
                <a:latin typeface="Fontys Frutiger" pitchFamily="2" charset="0"/>
              </a:rPr>
              <a:t>Application</a:t>
            </a:r>
          </a:p>
        </p:txBody>
      </p:sp>
      <p:sp>
        <p:nvSpPr>
          <p:cNvPr id="3" name="Ovaal 2"/>
          <p:cNvSpPr/>
          <p:nvPr/>
        </p:nvSpPr>
        <p:spPr bwMode="auto">
          <a:xfrm>
            <a:off x="2893159" y="3762000"/>
            <a:ext cx="1102778" cy="466253"/>
          </a:xfrm>
          <a:prstGeom prst="ellipse">
            <a:avLst/>
          </a:prstGeom>
          <a:solidFill>
            <a:schemeClr val="accent1">
              <a:lumMod val="60000"/>
              <a:lumOff val="4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nl-NL" sz="1600" b="0" i="0" u="none" strike="noStrike" cap="none" normalizeH="0" baseline="0" dirty="0">
                <a:ln>
                  <a:noFill/>
                </a:ln>
                <a:solidFill>
                  <a:schemeClr val="tx1"/>
                </a:solidFill>
                <a:effectLst/>
                <a:latin typeface="Fontys Frutiger" pitchFamily="2" charset="0"/>
              </a:rPr>
              <a:t>Driver</a:t>
            </a:r>
          </a:p>
        </p:txBody>
      </p:sp>
      <p:sp>
        <p:nvSpPr>
          <p:cNvPr id="26" name="Ovaal 25"/>
          <p:cNvSpPr/>
          <p:nvPr/>
        </p:nvSpPr>
        <p:spPr bwMode="auto">
          <a:xfrm>
            <a:off x="4837374" y="3760133"/>
            <a:ext cx="1102778" cy="466253"/>
          </a:xfrm>
          <a:prstGeom prst="ellipse">
            <a:avLst/>
          </a:prstGeom>
          <a:solidFill>
            <a:schemeClr val="accent1">
              <a:lumMod val="20000"/>
              <a:lumOff val="8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nl-NL" sz="1600" b="0" i="0" u="none" strike="noStrike" cap="none" normalizeH="0" baseline="0" dirty="0">
                <a:ln>
                  <a:noFill/>
                </a:ln>
                <a:solidFill>
                  <a:schemeClr val="tx1"/>
                </a:solidFill>
                <a:effectLst/>
                <a:latin typeface="Fontys Frutiger" pitchFamily="2" charset="0"/>
              </a:rPr>
              <a:t>Driver</a:t>
            </a:r>
          </a:p>
        </p:txBody>
      </p:sp>
    </p:spTree>
    <p:extLst>
      <p:ext uri="{BB962C8B-B14F-4D97-AF65-F5344CB8AC3E}">
        <p14:creationId xmlns:p14="http://schemas.microsoft.com/office/powerpoint/2010/main" val="125800604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38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383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Questions</a:t>
            </a:r>
            <a:r>
              <a:rPr lang="nl-NL" dirty="0"/>
              <a:t>?</a:t>
            </a:r>
          </a:p>
        </p:txBody>
      </p:sp>
      <p:sp>
        <p:nvSpPr>
          <p:cNvPr id="3" name="Tijdelijke aanduiding voor inhoud 2"/>
          <p:cNvSpPr>
            <a:spLocks noGrp="1"/>
          </p:cNvSpPr>
          <p:nvPr>
            <p:ph idx="1"/>
          </p:nvPr>
        </p:nvSpPr>
        <p:spPr/>
        <p:txBody>
          <a:bodyPr/>
          <a:lstStyle/>
          <a:p>
            <a:endParaRPr lang="nl-NL"/>
          </a:p>
        </p:txBody>
      </p:sp>
      <p:pic>
        <p:nvPicPr>
          <p:cNvPr id="4" name="Picture 2" descr="C:\Users\874156\Desktop\jxGUfOc.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2564904"/>
            <a:ext cx="6731725" cy="3365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3650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It </a:t>
            </a:r>
            <a:r>
              <a:rPr lang="nl-NL" dirty="0" err="1"/>
              <a:t>works</a:t>
            </a:r>
            <a:r>
              <a:rPr lang="nl-NL" dirty="0"/>
              <a:t> like </a:t>
            </a:r>
            <a:r>
              <a:rPr lang="nl-NL" dirty="0" err="1"/>
              <a:t>this</a:t>
            </a:r>
            <a:endParaRPr lang="nl-NL" dirty="0"/>
          </a:p>
        </p:txBody>
      </p:sp>
      <p:sp>
        <p:nvSpPr>
          <p:cNvPr id="5" name="Rechthoek 4"/>
          <p:cNvSpPr/>
          <p:nvPr/>
        </p:nvSpPr>
        <p:spPr bwMode="auto">
          <a:xfrm>
            <a:off x="2334674" y="2967392"/>
            <a:ext cx="3096344" cy="374985"/>
          </a:xfrm>
          <a:prstGeom prst="rect">
            <a:avLst/>
          </a:prstGeom>
          <a:solidFill>
            <a:schemeClr val="accent2">
              <a:lumMod val="40000"/>
              <a:lumOff val="60000"/>
            </a:schemeClr>
          </a:solid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nl-NL" sz="2000" b="0" i="0" u="none" strike="noStrike" cap="none" normalizeH="0" baseline="0" dirty="0">
                <a:ln>
                  <a:noFill/>
                </a:ln>
                <a:solidFill>
                  <a:schemeClr val="tx1"/>
                </a:solidFill>
                <a:effectLst/>
                <a:latin typeface="Fontys Frutiger" pitchFamily="2" charset="0"/>
              </a:rPr>
              <a:t>Application</a:t>
            </a:r>
          </a:p>
        </p:txBody>
      </p:sp>
      <p:sp>
        <p:nvSpPr>
          <p:cNvPr id="6" name="Tekstvak 5"/>
          <p:cNvSpPr txBox="1"/>
          <p:nvPr/>
        </p:nvSpPr>
        <p:spPr bwMode="auto">
          <a:xfrm>
            <a:off x="2334674" y="3888249"/>
            <a:ext cx="3096344" cy="312487"/>
          </a:xfrm>
          <a:prstGeom prst="rect">
            <a:avLst/>
          </a:prstGeom>
          <a:solidFill>
            <a:schemeClr val="tx1">
              <a:lumMod val="25000"/>
              <a:lumOff val="75000"/>
            </a:schemeClr>
          </a:solidFill>
          <a:ln w="12700">
            <a:solidFill>
              <a:srgbClr val="000000"/>
            </a:solidFill>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0" i="0" u="none" strike="noStrike" kern="0" cap="none" spc="0" normalizeH="0" baseline="0" noProof="0" dirty="0">
                <a:ln>
                  <a:noFill/>
                </a:ln>
                <a:solidFill>
                  <a:srgbClr val="000000"/>
                </a:solidFill>
                <a:effectLst/>
                <a:uLnTx/>
                <a:uFillTx/>
                <a:latin typeface="+mj-lt"/>
                <a:ea typeface="Geneva" charset="-128"/>
                <a:cs typeface="Geneva" charset="-128"/>
              </a:rPr>
              <a:t>OS</a:t>
            </a:r>
          </a:p>
        </p:txBody>
      </p:sp>
      <p:sp>
        <p:nvSpPr>
          <p:cNvPr id="11" name="Tekstvak 10"/>
          <p:cNvSpPr txBox="1"/>
          <p:nvPr/>
        </p:nvSpPr>
        <p:spPr bwMode="auto">
          <a:xfrm>
            <a:off x="2346021" y="4799755"/>
            <a:ext cx="3084997" cy="312487"/>
          </a:xfrm>
          <a:prstGeom prst="rect">
            <a:avLst/>
          </a:prstGeom>
          <a:solidFill>
            <a:schemeClr val="bg1">
              <a:lumMod val="85000"/>
            </a:schemeClr>
          </a:solidFill>
          <a:ln w="12700">
            <a:solidFill>
              <a:srgbClr val="000000"/>
            </a:solidFill>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0" i="0" u="none" strike="noStrike" kern="0" cap="none" spc="0" normalizeH="0" baseline="0" noProof="0" dirty="0">
                <a:ln>
                  <a:noFill/>
                </a:ln>
                <a:solidFill>
                  <a:srgbClr val="000000"/>
                </a:solidFill>
                <a:effectLst/>
                <a:uLnTx/>
                <a:uFillTx/>
                <a:latin typeface="+mj-lt"/>
                <a:ea typeface="Geneva" charset="-128"/>
                <a:cs typeface="Geneva" charset="-128"/>
              </a:rPr>
              <a:t>I/O hardware</a:t>
            </a:r>
          </a:p>
        </p:txBody>
      </p:sp>
      <p:cxnSp>
        <p:nvCxnSpPr>
          <p:cNvPr id="31" name="Rechte verbindingslijn met pijl 30"/>
          <p:cNvCxnSpPr>
            <a:stCxn id="1026" idx="2"/>
            <a:endCxn id="11" idx="1"/>
          </p:cNvCxnSpPr>
          <p:nvPr/>
        </p:nvCxnSpPr>
        <p:spPr bwMode="auto">
          <a:xfrm rot="16200000" flipH="1">
            <a:off x="1493819" y="4103796"/>
            <a:ext cx="230855" cy="1473550"/>
          </a:xfrm>
          <a:prstGeom prst="bentConnector2">
            <a:avLst/>
          </a:prstGeom>
          <a:solidFill>
            <a:schemeClr val="accent1"/>
          </a:solidFill>
          <a:ln w="28575" cap="flat" cmpd="sng" algn="ctr">
            <a:solidFill>
              <a:schemeClr val="tx1"/>
            </a:solidFill>
            <a:prstDash val="solid"/>
            <a:round/>
            <a:headEnd type="none" w="med" len="med"/>
            <a:tailEnd type="arrow"/>
          </a:ln>
          <a:effectLst/>
        </p:spPr>
      </p:cxnSp>
      <p:sp>
        <p:nvSpPr>
          <p:cNvPr id="36" name="Tekstvak 35"/>
          <p:cNvSpPr txBox="1"/>
          <p:nvPr/>
        </p:nvSpPr>
        <p:spPr bwMode="auto">
          <a:xfrm>
            <a:off x="5940152" y="4799755"/>
            <a:ext cx="3084997" cy="312487"/>
          </a:xfrm>
          <a:prstGeom prst="rect">
            <a:avLst/>
          </a:prstGeom>
          <a:solidFill>
            <a:schemeClr val="bg1">
              <a:lumMod val="85000"/>
            </a:schemeClr>
          </a:solidFill>
          <a:ln w="12700">
            <a:solidFill>
              <a:srgbClr val="000000"/>
            </a:solidFill>
            <a:prstDash val="dash"/>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0" i="0" u="none" strike="noStrike" kern="0" cap="none" spc="0" normalizeH="0" baseline="0" noProof="0" dirty="0">
                <a:ln>
                  <a:noFill/>
                </a:ln>
                <a:solidFill>
                  <a:srgbClr val="000000"/>
                </a:solidFill>
                <a:effectLst/>
                <a:uLnTx/>
                <a:uFillTx/>
                <a:latin typeface="+mj-lt"/>
                <a:ea typeface="Geneva" charset="-128"/>
                <a:cs typeface="Geneva" charset="-128"/>
              </a:rPr>
              <a:t>Memory</a:t>
            </a:r>
          </a:p>
        </p:txBody>
      </p:sp>
      <p:sp>
        <p:nvSpPr>
          <p:cNvPr id="37" name="Tekstvak 36"/>
          <p:cNvSpPr txBox="1"/>
          <p:nvPr/>
        </p:nvSpPr>
        <p:spPr bwMode="auto">
          <a:xfrm>
            <a:off x="5940152" y="3888248"/>
            <a:ext cx="3084997" cy="312487"/>
          </a:xfrm>
          <a:prstGeom prst="rect">
            <a:avLst/>
          </a:prstGeom>
          <a:solidFill>
            <a:schemeClr val="bg1">
              <a:lumMod val="85000"/>
            </a:schemeClr>
          </a:solidFill>
          <a:ln w="12700">
            <a:solidFill>
              <a:srgbClr val="000000"/>
            </a:solidFill>
            <a:prstDash val="dash"/>
            <a:miter lim="800000"/>
            <a:headEnd/>
            <a:tailEnd/>
          </a:ln>
        </p:spPr>
        <p:txBody>
          <a:bodyPr vert="horz" wrap="square" lIns="0" tIns="0" rIns="0" bIns="0" numCol="1" rtlCol="0" anchor="t" anchorCtr="0" compatLnSpc="1">
            <a:prstTxWarp prst="textNoShape">
              <a:avLst/>
            </a:prstTxWarp>
            <a:noAutofit/>
          </a:bodyPr>
          <a:lstStyle/>
          <a:p>
            <a:pPr marL="0" marR="0" indent="0" algn="ctr" defTabSz="762000" rtl="0" eaLnBrk="0" fontAlgn="base" latinLnBrk="0" hangingPunct="0">
              <a:lnSpc>
                <a:spcPct val="100000"/>
              </a:lnSpc>
              <a:spcBef>
                <a:spcPct val="0"/>
              </a:spcBef>
              <a:spcAft>
                <a:spcPct val="0"/>
              </a:spcAft>
              <a:buClrTx/>
              <a:buSzTx/>
              <a:buFontTx/>
              <a:buNone/>
              <a:tabLst/>
            </a:pPr>
            <a:r>
              <a:rPr kumimoji="0" lang="nl-NL" sz="2000" b="0" i="0" u="none" strike="noStrike" kern="0" cap="none" spc="0" normalizeH="0" baseline="0" noProof="0" dirty="0">
                <a:ln>
                  <a:noFill/>
                </a:ln>
                <a:solidFill>
                  <a:srgbClr val="000000"/>
                </a:solidFill>
                <a:effectLst/>
                <a:uLnTx/>
                <a:uFillTx/>
                <a:latin typeface="+mj-lt"/>
                <a:ea typeface="Geneva" charset="-128"/>
                <a:cs typeface="Geneva" charset="-128"/>
              </a:rPr>
              <a:t>CPU</a:t>
            </a:r>
          </a:p>
        </p:txBody>
      </p:sp>
      <p:cxnSp>
        <p:nvCxnSpPr>
          <p:cNvPr id="38" name="Rechte verbindingslijn met pijl 37"/>
          <p:cNvCxnSpPr>
            <a:stCxn id="6" idx="3"/>
            <a:endCxn id="37" idx="1"/>
          </p:cNvCxnSpPr>
          <p:nvPr/>
        </p:nvCxnSpPr>
        <p:spPr bwMode="auto">
          <a:xfrm flipV="1">
            <a:off x="5431018" y="4044492"/>
            <a:ext cx="509134" cy="1"/>
          </a:xfrm>
          <a:prstGeom prst="straightConnector1">
            <a:avLst/>
          </a:prstGeom>
          <a:solidFill>
            <a:schemeClr val="accent1"/>
          </a:solidFill>
          <a:ln w="28575" cap="flat" cmpd="sng" algn="ctr">
            <a:solidFill>
              <a:schemeClr val="tx1"/>
            </a:solidFill>
            <a:prstDash val="dash"/>
            <a:round/>
            <a:headEnd type="none" w="med" len="med"/>
            <a:tailEnd type="arrow"/>
          </a:ln>
          <a:effectLst/>
        </p:spPr>
      </p:cxnSp>
      <p:cxnSp>
        <p:nvCxnSpPr>
          <p:cNvPr id="41" name="Rechte verbindingslijn met pijl 40"/>
          <p:cNvCxnSpPr>
            <a:stCxn id="37" idx="2"/>
            <a:endCxn id="36" idx="0"/>
          </p:cNvCxnSpPr>
          <p:nvPr/>
        </p:nvCxnSpPr>
        <p:spPr bwMode="auto">
          <a:xfrm>
            <a:off x="7482651" y="4200735"/>
            <a:ext cx="0" cy="599020"/>
          </a:xfrm>
          <a:prstGeom prst="straightConnector1">
            <a:avLst/>
          </a:prstGeom>
          <a:solidFill>
            <a:schemeClr val="accent1"/>
          </a:solidFill>
          <a:ln w="28575" cap="flat" cmpd="sng" algn="ctr">
            <a:solidFill>
              <a:schemeClr val="tx1"/>
            </a:solidFill>
            <a:prstDash val="dash"/>
            <a:round/>
            <a:headEnd type="none" w="med" len="med"/>
            <a:tailEnd type="arrow"/>
          </a:ln>
          <a:effectLst/>
        </p:spPr>
      </p:cxnSp>
      <p:cxnSp>
        <p:nvCxnSpPr>
          <p:cNvPr id="44" name="Rechte verbindingslijn met pijl 43"/>
          <p:cNvCxnSpPr>
            <a:stCxn id="11" idx="0"/>
            <a:endCxn id="6" idx="2"/>
          </p:cNvCxnSpPr>
          <p:nvPr/>
        </p:nvCxnSpPr>
        <p:spPr bwMode="auto">
          <a:xfrm flipH="1" flipV="1">
            <a:off x="3882846" y="4200736"/>
            <a:ext cx="5674" cy="599019"/>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cxnSp>
        <p:nvCxnSpPr>
          <p:cNvPr id="47" name="Rechte verbindingslijn met pijl 46"/>
          <p:cNvCxnSpPr>
            <a:stCxn id="5" idx="2"/>
            <a:endCxn id="6" idx="0"/>
          </p:cNvCxnSpPr>
          <p:nvPr/>
        </p:nvCxnSpPr>
        <p:spPr bwMode="auto">
          <a:xfrm>
            <a:off x="3882846" y="3342377"/>
            <a:ext cx="0" cy="545872"/>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pic>
        <p:nvPicPr>
          <p:cNvPr id="1026" name="Picture 2" descr="C:\Users\874156\Desktop\user-307801_64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528" y="3530166"/>
            <a:ext cx="1097886" cy="11949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33855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What</a:t>
            </a:r>
            <a:r>
              <a:rPr lang="nl-NL" dirty="0"/>
              <a:t> is </a:t>
            </a:r>
            <a:r>
              <a:rPr lang="nl-NL" dirty="0" err="1"/>
              <a:t>an</a:t>
            </a:r>
            <a:r>
              <a:rPr lang="nl-NL" dirty="0"/>
              <a:t> OS?</a:t>
            </a:r>
          </a:p>
        </p:txBody>
      </p:sp>
      <p:sp>
        <p:nvSpPr>
          <p:cNvPr id="3" name="Tijdelijke aanduiding voor inhoud 2"/>
          <p:cNvSpPr>
            <a:spLocks noGrp="1"/>
          </p:cNvSpPr>
          <p:nvPr>
            <p:ph idx="1"/>
          </p:nvPr>
        </p:nvSpPr>
        <p:spPr/>
        <p:txBody>
          <a:bodyPr/>
          <a:lstStyle/>
          <a:p>
            <a:pPr marL="457200" indent="-457200">
              <a:buFont typeface="Arial" panose="020B0604020202020204" pitchFamily="34" charset="0"/>
              <a:buChar char="•"/>
            </a:pPr>
            <a:r>
              <a:rPr lang="en-US" b="1" u="sng" dirty="0"/>
              <a:t>O</a:t>
            </a:r>
            <a:r>
              <a:rPr lang="en-US" dirty="0"/>
              <a:t>perating </a:t>
            </a:r>
            <a:r>
              <a:rPr lang="en-US" b="1" u="sng" dirty="0"/>
              <a:t>S</a:t>
            </a:r>
            <a:r>
              <a:rPr lang="en-US" dirty="0"/>
              <a:t>ystem</a:t>
            </a:r>
          </a:p>
          <a:p>
            <a:pPr marL="457200" indent="-457200">
              <a:buFont typeface="Arial" panose="020B0604020202020204" pitchFamily="34" charset="0"/>
              <a:buChar char="•"/>
            </a:pPr>
            <a:r>
              <a:rPr lang="en-US" dirty="0"/>
              <a:t>Collection of system software:</a:t>
            </a:r>
          </a:p>
          <a:p>
            <a:pPr marL="1108075" lvl="2" indent="-457200">
              <a:buFont typeface="Arial" panose="020B0604020202020204" pitchFamily="34" charset="0"/>
              <a:buChar char="•"/>
            </a:pPr>
            <a:r>
              <a:rPr lang="en-US" dirty="0"/>
              <a:t>Manage hardware &amp; applications</a:t>
            </a:r>
          </a:p>
          <a:p>
            <a:pPr marL="1108075" lvl="2" indent="-457200">
              <a:buFont typeface="Arial" panose="020B0604020202020204" pitchFamily="34" charset="0"/>
              <a:buChar char="•"/>
            </a:pPr>
            <a:r>
              <a:rPr lang="en-US" dirty="0"/>
              <a:t>Layer between hardware &amp; applications</a:t>
            </a:r>
          </a:p>
          <a:p>
            <a:pPr marL="1108075" lvl="2" indent="-457200">
              <a:buFont typeface="Arial" panose="020B0604020202020204" pitchFamily="34" charset="0"/>
              <a:buChar char="•"/>
            </a:pPr>
            <a:r>
              <a:rPr lang="en-US" dirty="0"/>
              <a:t>Maintain system integrity &amp; error handling</a:t>
            </a:r>
          </a:p>
          <a:p>
            <a:pPr marL="655638" lvl="1"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Not all ‘computers’ have an OS</a:t>
            </a:r>
          </a:p>
          <a:p>
            <a:pPr marL="655638" lvl="1" indent="-457200">
              <a:buFont typeface="Arial" panose="020B0604020202020204" pitchFamily="34" charset="0"/>
              <a:buChar char="•"/>
            </a:pPr>
            <a:r>
              <a:rPr lang="en-US" dirty="0"/>
              <a:t>Ex. </a:t>
            </a:r>
            <a:r>
              <a:rPr lang="en-US" dirty="0" err="1"/>
              <a:t>Micowave</a:t>
            </a:r>
            <a:r>
              <a:rPr lang="en-US" dirty="0"/>
              <a:t>, dishwasher, etc.</a:t>
            </a:r>
          </a:p>
          <a:p>
            <a:pPr marL="655638" lvl="1" indent="-457200">
              <a:buFont typeface="Arial" panose="020B0604020202020204" pitchFamily="34" charset="0"/>
              <a:buChar char="•"/>
            </a:pPr>
            <a:endParaRPr lang="en-US" dirty="0"/>
          </a:p>
        </p:txBody>
      </p:sp>
      <p:pic>
        <p:nvPicPr>
          <p:cNvPr id="1026" name="Picture 2" descr="C:\Users\874156\Desktop\os.jpg"/>
          <p:cNvPicPr>
            <a:picLocks noChangeAspect="1" noChangeArrowheads="1"/>
          </p:cNvPicPr>
          <p:nvPr/>
        </p:nvPicPr>
        <p:blipFill rotWithShape="1">
          <a:blip r:embed="rId3">
            <a:extLst>
              <a:ext uri="{28A0092B-C50C-407E-A947-70E740481C1C}">
                <a14:useLocalDpi xmlns:a14="http://schemas.microsoft.com/office/drawing/2010/main" val="0"/>
              </a:ext>
            </a:extLst>
          </a:blip>
          <a:srcRect t="16563" b="15983"/>
          <a:stretch/>
        </p:blipFill>
        <p:spPr bwMode="auto">
          <a:xfrm>
            <a:off x="5267116" y="4991794"/>
            <a:ext cx="3829224" cy="18662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5884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OS - </a:t>
            </a:r>
            <a:r>
              <a:rPr lang="nl-NL" dirty="0" err="1"/>
              <a:t>History</a:t>
            </a:r>
            <a:endParaRPr lang="nl-NL" dirty="0"/>
          </a:p>
        </p:txBody>
      </p:sp>
      <p:sp>
        <p:nvSpPr>
          <p:cNvPr id="3" name="Tijdelijke aanduiding voor inhoud 2"/>
          <p:cNvSpPr>
            <a:spLocks noGrp="1"/>
          </p:cNvSpPr>
          <p:nvPr>
            <p:ph idx="1"/>
          </p:nvPr>
        </p:nvSpPr>
        <p:spPr/>
        <p:txBody>
          <a:bodyPr/>
          <a:lstStyle/>
          <a:p>
            <a:r>
              <a:rPr lang="nl-NL" b="1" dirty="0"/>
              <a:t>Long </a:t>
            </a:r>
            <a:r>
              <a:rPr lang="nl-NL" b="1" dirty="0" err="1"/>
              <a:t>long</a:t>
            </a:r>
            <a:r>
              <a:rPr lang="nl-NL" b="1" dirty="0"/>
              <a:t> </a:t>
            </a:r>
            <a:r>
              <a:rPr lang="nl-NL" b="1" dirty="0" err="1"/>
              <a:t>ago</a:t>
            </a:r>
            <a:r>
              <a:rPr lang="nl-NL" b="1" dirty="0"/>
              <a:t>: </a:t>
            </a:r>
            <a:r>
              <a:rPr lang="nl-NL" dirty="0"/>
              <a:t>No OS</a:t>
            </a:r>
            <a:endParaRPr lang="nl-NL" b="1" dirty="0"/>
          </a:p>
          <a:p>
            <a:pPr marL="457200" indent="-457200">
              <a:buFont typeface="Arial" panose="020B0604020202020204" pitchFamily="34" charset="0"/>
              <a:buChar char="•"/>
            </a:pPr>
            <a:r>
              <a:rPr lang="nl-NL" dirty="0"/>
              <a:t>(</a:t>
            </a:r>
            <a:r>
              <a:rPr lang="nl-NL" dirty="0" err="1"/>
              <a:t>Usually</a:t>
            </a:r>
            <a:r>
              <a:rPr lang="nl-NL" dirty="0"/>
              <a:t>) </a:t>
            </a:r>
            <a:r>
              <a:rPr lang="nl-NL" dirty="0" err="1"/>
              <a:t>One</a:t>
            </a:r>
            <a:r>
              <a:rPr lang="nl-NL" dirty="0"/>
              <a:t> </a:t>
            </a:r>
            <a:r>
              <a:rPr lang="nl-NL" dirty="0" err="1"/>
              <a:t>application</a:t>
            </a:r>
            <a:endParaRPr lang="nl-NL" dirty="0"/>
          </a:p>
          <a:p>
            <a:endParaRPr lang="nl-NL" b="1" dirty="0"/>
          </a:p>
          <a:p>
            <a:r>
              <a:rPr lang="nl-NL" b="1" dirty="0"/>
              <a:t>Long </a:t>
            </a:r>
            <a:r>
              <a:rPr lang="nl-NL" b="1" dirty="0" err="1"/>
              <a:t>ago</a:t>
            </a:r>
            <a:r>
              <a:rPr lang="nl-NL" dirty="0"/>
              <a:t>: Simple OS</a:t>
            </a:r>
            <a:endParaRPr lang="nl-NL" b="1" dirty="0"/>
          </a:p>
          <a:p>
            <a:pPr marL="457200" indent="-457200">
              <a:buFont typeface="Arial" panose="020B0604020202020204" pitchFamily="34" charset="0"/>
              <a:buChar char="•"/>
            </a:pPr>
            <a:r>
              <a:rPr lang="nl-NL" dirty="0"/>
              <a:t>Multiple </a:t>
            </a:r>
            <a:r>
              <a:rPr lang="nl-NL" dirty="0" err="1"/>
              <a:t>application</a:t>
            </a:r>
            <a:r>
              <a:rPr lang="nl-NL" dirty="0"/>
              <a:t>, but on at a time</a:t>
            </a:r>
          </a:p>
          <a:p>
            <a:endParaRPr lang="nl-NL" b="1" dirty="0"/>
          </a:p>
          <a:p>
            <a:r>
              <a:rPr lang="nl-NL" b="1" dirty="0"/>
              <a:t>Present time</a:t>
            </a:r>
            <a:r>
              <a:rPr lang="nl-NL" dirty="0"/>
              <a:t>: Complex OS</a:t>
            </a:r>
          </a:p>
          <a:p>
            <a:pPr marL="457200" indent="-457200">
              <a:buFont typeface="Arial" panose="020B0604020202020204" pitchFamily="34" charset="0"/>
              <a:buChar char="•"/>
            </a:pPr>
            <a:r>
              <a:rPr lang="nl-NL" dirty="0"/>
              <a:t>Multiple </a:t>
            </a:r>
            <a:r>
              <a:rPr lang="nl-NL" dirty="0" err="1"/>
              <a:t>application</a:t>
            </a:r>
            <a:r>
              <a:rPr lang="nl-NL" dirty="0"/>
              <a:t> &amp; multiple at </a:t>
            </a:r>
            <a:r>
              <a:rPr lang="nl-NL" dirty="0" err="1"/>
              <a:t>the</a:t>
            </a:r>
            <a:r>
              <a:rPr lang="nl-NL" dirty="0"/>
              <a:t> </a:t>
            </a:r>
            <a:r>
              <a:rPr lang="nl-NL" dirty="0" err="1"/>
              <a:t>same</a:t>
            </a:r>
            <a:r>
              <a:rPr lang="nl-NL" dirty="0"/>
              <a:t> time</a:t>
            </a:r>
          </a:p>
          <a:p>
            <a:pPr marL="457200" indent="-457200">
              <a:buFont typeface="Arial" panose="020B0604020202020204" pitchFamily="34" charset="0"/>
              <a:buChar char="•"/>
            </a:pPr>
            <a:endParaRPr lang="nl-NL" dirty="0"/>
          </a:p>
        </p:txBody>
      </p:sp>
    </p:spTree>
    <p:extLst>
      <p:ext uri="{BB962C8B-B14F-4D97-AF65-F5344CB8AC3E}">
        <p14:creationId xmlns:p14="http://schemas.microsoft.com/office/powerpoint/2010/main" val="3654493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a:t>OS - </a:t>
            </a:r>
            <a:r>
              <a:rPr lang="nl-NL" dirty="0" err="1"/>
              <a:t>Characteristics</a:t>
            </a:r>
            <a:endParaRPr lang="nl-NL" dirty="0"/>
          </a:p>
        </p:txBody>
      </p:sp>
      <p:sp>
        <p:nvSpPr>
          <p:cNvPr id="3" name="Tijdelijke aanduiding voor inhoud 2"/>
          <p:cNvSpPr>
            <a:spLocks noGrp="1"/>
          </p:cNvSpPr>
          <p:nvPr>
            <p:ph idx="1"/>
          </p:nvPr>
        </p:nvSpPr>
        <p:spPr/>
        <p:txBody>
          <a:bodyPr/>
          <a:lstStyle/>
          <a:p>
            <a:pPr marL="457200" indent="-457200">
              <a:buFont typeface="Arial" panose="020B0604020202020204" pitchFamily="34" charset="0"/>
              <a:buChar char="•"/>
            </a:pPr>
            <a:r>
              <a:rPr lang="nl-NL" dirty="0"/>
              <a:t>Single or multiple ‘computers’</a:t>
            </a:r>
          </a:p>
          <a:p>
            <a:pPr marL="457200" indent="-457200">
              <a:buFont typeface="Arial" panose="020B0604020202020204" pitchFamily="34" charset="0"/>
              <a:buChar char="•"/>
            </a:pPr>
            <a:endParaRPr lang="nl-NL" dirty="0"/>
          </a:p>
          <a:p>
            <a:pPr marL="457200" indent="-457200">
              <a:buFont typeface="Arial" panose="020B0604020202020204" pitchFamily="34" charset="0"/>
              <a:buChar char="•"/>
            </a:pPr>
            <a:r>
              <a:rPr lang="nl-NL" dirty="0"/>
              <a:t>Single- or </a:t>
            </a:r>
            <a:r>
              <a:rPr lang="nl-NL" dirty="0" err="1"/>
              <a:t>multi-tasking</a:t>
            </a:r>
            <a:endParaRPr lang="nl-NL" dirty="0"/>
          </a:p>
          <a:p>
            <a:pPr marL="457200" indent="-457200">
              <a:buFont typeface="Arial" panose="020B0604020202020204" pitchFamily="34" charset="0"/>
              <a:buChar char="•"/>
            </a:pPr>
            <a:r>
              <a:rPr lang="nl-NL" dirty="0"/>
              <a:t>Single- or </a:t>
            </a:r>
            <a:r>
              <a:rPr lang="nl-NL" dirty="0" err="1"/>
              <a:t>multi</a:t>
            </a:r>
            <a:r>
              <a:rPr lang="nl-NL" dirty="0"/>
              <a:t>-user</a:t>
            </a:r>
          </a:p>
          <a:p>
            <a:pPr marL="457200" indent="-457200">
              <a:buFont typeface="Arial" panose="020B0604020202020204" pitchFamily="34" charset="0"/>
              <a:buChar char="•"/>
            </a:pPr>
            <a:endParaRPr lang="nl-NL" dirty="0"/>
          </a:p>
          <a:p>
            <a:pPr marL="457200" indent="-457200">
              <a:buFont typeface="Arial" panose="020B0604020202020204" pitchFamily="34" charset="0"/>
              <a:buChar char="•"/>
            </a:pPr>
            <a:r>
              <a:rPr lang="nl-NL" dirty="0" err="1"/>
              <a:t>Specific</a:t>
            </a:r>
            <a:r>
              <a:rPr lang="nl-NL" dirty="0"/>
              <a:t> or </a:t>
            </a:r>
            <a:r>
              <a:rPr lang="nl-NL" dirty="0" err="1"/>
              <a:t>general</a:t>
            </a:r>
            <a:r>
              <a:rPr lang="nl-NL" dirty="0"/>
              <a:t> hardware</a:t>
            </a:r>
          </a:p>
          <a:p>
            <a:pPr marL="457200" indent="-457200">
              <a:buFont typeface="Arial" panose="020B0604020202020204" pitchFamily="34" charset="0"/>
              <a:buChar char="•"/>
            </a:pPr>
            <a:endParaRPr lang="nl-NL" dirty="0"/>
          </a:p>
          <a:p>
            <a:pPr marL="457200" indent="-457200">
              <a:buFont typeface="Arial" panose="020B0604020202020204" pitchFamily="34" charset="0"/>
              <a:buChar char="•"/>
            </a:pPr>
            <a:r>
              <a:rPr lang="nl-NL" b="1" u="sng" dirty="0"/>
              <a:t>U</a:t>
            </a:r>
            <a:r>
              <a:rPr lang="nl-NL" dirty="0"/>
              <a:t>ser </a:t>
            </a:r>
            <a:r>
              <a:rPr lang="nl-NL" b="1" u="sng" dirty="0"/>
              <a:t>I</a:t>
            </a:r>
            <a:r>
              <a:rPr lang="nl-NL" dirty="0"/>
              <a:t>nterface</a:t>
            </a:r>
          </a:p>
          <a:p>
            <a:pPr marL="457200" indent="-457200">
              <a:buFont typeface="Arial" panose="020B0604020202020204" pitchFamily="34" charset="0"/>
              <a:buChar char="•"/>
            </a:pPr>
            <a:endParaRPr lang="nl-NL" dirty="0"/>
          </a:p>
        </p:txBody>
      </p:sp>
      <p:pic>
        <p:nvPicPr>
          <p:cNvPr id="1026" name="Picture 2" descr="C:\Users\874156\Desktop\ChecklistOpener.jpg"/>
          <p:cNvPicPr>
            <a:picLocks noChangeAspect="1" noChangeArrowheads="1"/>
          </p:cNvPicPr>
          <p:nvPr/>
        </p:nvPicPr>
        <p:blipFill rotWithShape="1">
          <a:blip r:embed="rId3">
            <a:extLst>
              <a:ext uri="{28A0092B-C50C-407E-A947-70E740481C1C}">
                <a14:useLocalDpi xmlns:a14="http://schemas.microsoft.com/office/drawing/2010/main" val="0"/>
              </a:ext>
            </a:extLst>
          </a:blip>
          <a:srcRect l="17795"/>
          <a:stretch/>
        </p:blipFill>
        <p:spPr bwMode="auto">
          <a:xfrm>
            <a:off x="6373379" y="3968175"/>
            <a:ext cx="2807133" cy="2917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92378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p:txBody>
          <a:bodyPr/>
          <a:lstStyle/>
          <a:p>
            <a:r>
              <a:rPr lang="nl-NL" dirty="0"/>
              <a:t>Complex / modern OS</a:t>
            </a:r>
          </a:p>
        </p:txBody>
      </p:sp>
      <p:sp>
        <p:nvSpPr>
          <p:cNvPr id="5" name="Ondertitel 4"/>
          <p:cNvSpPr>
            <a:spLocks noGrp="1"/>
          </p:cNvSpPr>
          <p:nvPr>
            <p:ph type="subTitle" idx="1"/>
          </p:nvPr>
        </p:nvSpPr>
        <p:spPr/>
        <p:txBody>
          <a:bodyPr/>
          <a:lstStyle/>
          <a:p>
            <a:endParaRPr lang="nl-NL"/>
          </a:p>
        </p:txBody>
      </p:sp>
    </p:spTree>
    <p:extLst>
      <p:ext uri="{BB962C8B-B14F-4D97-AF65-F5344CB8AC3E}">
        <p14:creationId xmlns:p14="http://schemas.microsoft.com/office/powerpoint/2010/main" val="1306444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dirty="0" err="1"/>
              <a:t>Examples</a:t>
            </a:r>
            <a:endParaRPr lang="nl-NL" dirty="0"/>
          </a:p>
        </p:txBody>
      </p:sp>
      <p:sp>
        <p:nvSpPr>
          <p:cNvPr id="3" name="Tijdelijke aanduiding voor inhoud 2"/>
          <p:cNvSpPr>
            <a:spLocks noGrp="1"/>
          </p:cNvSpPr>
          <p:nvPr>
            <p:ph idx="1"/>
          </p:nvPr>
        </p:nvSpPr>
        <p:spPr/>
        <p:txBody>
          <a:bodyPr/>
          <a:lstStyle/>
          <a:p>
            <a:endParaRPr lang="nl-NL"/>
          </a:p>
        </p:txBody>
      </p:sp>
      <p:pic>
        <p:nvPicPr>
          <p:cNvPr id="2051" name="Picture 3" descr="C:\Users\874156\Desktop\windows-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39362" y="2003007"/>
            <a:ext cx="4421808" cy="952509"/>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descr="C:\Users\874156\Desktop\linux-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6016" y="4842090"/>
            <a:ext cx="3866109" cy="182197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C:\Users\874156\Desktop\Naamloos-1.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99792" y="3501008"/>
            <a:ext cx="3107048" cy="892123"/>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C:\Users\874156\Desktop\The_OS_X_Logo_svg.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8392" y="4934525"/>
            <a:ext cx="2880320" cy="115437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C:\Users\874156\Desktop\androi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12868" y="2003007"/>
            <a:ext cx="1859253" cy="1859253"/>
          </a:xfrm>
          <a:prstGeom prst="rect">
            <a:avLst/>
          </a:prstGeom>
          <a:noFill/>
          <a:extLst>
            <a:ext uri="{909E8E84-426E-40DD-AFC4-6F175D3DCCD1}">
              <a14:hiddenFill xmlns:a14="http://schemas.microsoft.com/office/drawing/2010/main">
                <a:solidFill>
                  <a:srgbClr val="FFFFFF"/>
                </a:solidFill>
              </a14:hiddenFill>
            </a:ext>
          </a:extLst>
        </p:spPr>
      </p:pic>
      <p:pic>
        <p:nvPicPr>
          <p:cNvPr id="2057" name="Picture 9" descr="C:\Users\874156\Desktop\ios_button_big.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79059" y="3068960"/>
            <a:ext cx="2438400" cy="243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7342574"/>
      </p:ext>
    </p:extLst>
  </p:cSld>
  <p:clrMapOvr>
    <a:masterClrMapping/>
  </p:clrMapOvr>
</p:sld>
</file>

<file path=ppt/theme/theme1.xml><?xml version="1.0" encoding="utf-8"?>
<a:theme xmlns:a="http://schemas.openxmlformats.org/drawingml/2006/main" name="Algemene sheets Fontys Duits">
  <a:themeElements>
    <a:clrScheme name="Fontys">
      <a:dk1>
        <a:srgbClr val="280049"/>
      </a:dk1>
      <a:lt1>
        <a:srgbClr val="FFFFFF"/>
      </a:lt1>
      <a:dk2>
        <a:srgbClr val="280049"/>
      </a:dk2>
      <a:lt2>
        <a:srgbClr val="919191"/>
      </a:lt2>
      <a:accent1>
        <a:srgbClr val="FF9900"/>
      </a:accent1>
      <a:accent2>
        <a:srgbClr val="99CC00"/>
      </a:accent2>
      <a:accent3>
        <a:srgbClr val="FFFFFF"/>
      </a:accent3>
      <a:accent4>
        <a:srgbClr val="21003D"/>
      </a:accent4>
      <a:accent5>
        <a:srgbClr val="FFCAAA"/>
      </a:accent5>
      <a:accent6>
        <a:srgbClr val="8AB900"/>
      </a:accent6>
      <a:hlink>
        <a:srgbClr val="451D63"/>
      </a:hlink>
      <a:folHlink>
        <a:srgbClr val="CECECE"/>
      </a:folHlink>
    </a:clrScheme>
    <a:fontScheme name="Algemene sheets Fontys Duits">
      <a:majorFont>
        <a:latin typeface="Fontys Frutiger"/>
        <a:ea typeface=""/>
        <a:cs typeface=""/>
      </a:majorFont>
      <a:minorFont>
        <a:latin typeface="Fontys Frutiger"/>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nl-NL" sz="2400" b="0" i="0" u="none" strike="noStrike" cap="none" normalizeH="0" baseline="0">
            <a:ln>
              <a:noFill/>
            </a:ln>
            <a:solidFill>
              <a:schemeClr val="tx1"/>
            </a:solidFill>
            <a:effectLst/>
            <a:latin typeface="Fontys Frutiger" pitchFamily="2"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nl-NL" sz="2400" b="0" i="0" u="none" strike="noStrike" cap="none" normalizeH="0" baseline="0">
            <a:ln>
              <a:noFill/>
            </a:ln>
            <a:solidFill>
              <a:schemeClr val="tx1"/>
            </a:solidFill>
            <a:effectLst/>
            <a:latin typeface="Fontys Frutiger" pitchFamily="2" charset="0"/>
          </a:defRPr>
        </a:defPPr>
      </a:lstStyle>
    </a:lnDef>
    <a:txDef>
      <a:spPr bwMode="auto">
        <a:noFill/>
        <a:ln w="12700">
          <a:noFill/>
          <a:miter lim="800000"/>
          <a:headEnd/>
          <a:tailEnd/>
        </a:ln>
      </a:spPr>
      <a:bodyPr vert="horz" wrap="square" lIns="0" tIns="0" rIns="0" bIns="0" numCol="1" anchor="t" anchorCtr="0" compatLnSpc="1">
        <a:prstTxWarp prst="textNoShape">
          <a:avLst/>
        </a:prstTxWarp>
        <a:noAutofit/>
      </a:bodyPr>
      <a:lstStyle>
        <a:defPPr marL="0" marR="0" indent="0" algn="ctr" defTabSz="762000" rtl="0" eaLnBrk="0" fontAlgn="base" latinLnBrk="0" hangingPunct="0">
          <a:lnSpc>
            <a:spcPct val="100000"/>
          </a:lnSpc>
          <a:spcBef>
            <a:spcPct val="0"/>
          </a:spcBef>
          <a:spcAft>
            <a:spcPct val="0"/>
          </a:spcAft>
          <a:buClrTx/>
          <a:buSzTx/>
          <a:buFontTx/>
          <a:buNone/>
          <a:tabLst/>
          <a:defRPr kumimoji="0" sz="2800" b="0" i="0" u="none" strike="noStrike" kern="0" cap="none" spc="0" normalizeH="0" baseline="0" noProof="0" dirty="0" smtClean="0">
            <a:ln>
              <a:noFill/>
            </a:ln>
            <a:solidFill>
              <a:schemeClr val="bg1"/>
            </a:solidFill>
            <a:effectLst/>
            <a:uLnTx/>
            <a:uFillTx/>
            <a:latin typeface="+mj-lt"/>
            <a:ea typeface="Geneva" charset="-128"/>
            <a:cs typeface="Geneva" charset="-128"/>
          </a:defRPr>
        </a:defPPr>
      </a:lstStyle>
    </a:txDef>
  </a:objectDefaults>
  <a:extraClrSchemeLst>
    <a:extraClrScheme>
      <a:clrScheme name="Algemene sheets Fontys Duit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Algemene sheets Fontys Duits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Algemene sheets Fontys Duits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Algemene sheets Fontys Duits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Algemene sheets Fontys Duits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Algemene sheets Fontys Duits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Algemene sheets Fontys Duits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7740A7BA7DE274BABCDC63C5CC4809E" ma:contentTypeVersion="1" ma:contentTypeDescription="Create a new document." ma:contentTypeScope="" ma:versionID="3e8da40e4f0c46f054b35470ac27cf30">
  <xsd:schema xmlns:xsd="http://www.w3.org/2001/XMLSchema" xmlns:xs="http://www.w3.org/2001/XMLSchema" xmlns:p="http://schemas.microsoft.com/office/2006/metadata/properties" targetNamespace="http://schemas.microsoft.com/office/2006/metadata/properties" ma:root="true" ma:fieldsID="26e4863383729cb444416dcdc8f5e0bd">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C6E33D3-1767-4C5B-8EB9-FC531B3EC8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71A0F9DE-09D3-481F-99E5-440BB32A83F0}">
  <ds:schemaRefs>
    <ds:schemaRef ds:uri="http://purl.org/dc/dcmitype/"/>
    <ds:schemaRef ds:uri="http://schemas.openxmlformats.org/package/2006/metadata/core-properties"/>
    <ds:schemaRef ds:uri="http://schemas.microsoft.com/office/infopath/2007/PartnerControls"/>
    <ds:schemaRef ds:uri="http://www.w3.org/XML/1998/namespace"/>
    <ds:schemaRef ds:uri="http://schemas.microsoft.com/office/2006/documentManagement/types"/>
    <ds:schemaRef ds:uri="http://purl.org/dc/elements/1.1/"/>
    <ds:schemaRef ds:uri="http://purl.org/dc/terms/"/>
    <ds:schemaRef ds:uri="http://schemas.microsoft.com/office/2006/metadata/properties"/>
  </ds:schemaRefs>
</ds:datastoreItem>
</file>

<file path=customXml/itemProps3.xml><?xml version="1.0" encoding="utf-8"?>
<ds:datastoreItem xmlns:ds="http://schemas.openxmlformats.org/officeDocument/2006/customXml" ds:itemID="{73FFE7B2-71B5-44B2-A89A-C73B577EC2B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Algemene sheets Fontys Duits</Template>
  <TotalTime>9</TotalTime>
  <Words>2148</Words>
  <Application>Microsoft Macintosh PowerPoint</Application>
  <PresentationFormat>On-screen Show (4:3)</PresentationFormat>
  <Paragraphs>514</Paragraphs>
  <Slides>36</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Arial</vt:lpstr>
      <vt:lpstr>Consolas</vt:lpstr>
      <vt:lpstr>Fontys Frutiger</vt:lpstr>
      <vt:lpstr>Ravie</vt:lpstr>
      <vt:lpstr>Tahoma</vt:lpstr>
      <vt:lpstr>Times</vt:lpstr>
      <vt:lpstr>Webdings</vt:lpstr>
      <vt:lpstr>Algemene sheets Fontys Duits</vt:lpstr>
      <vt:lpstr>IEO – week 4</vt:lpstr>
      <vt:lpstr>This week</vt:lpstr>
      <vt:lpstr>How does it work?</vt:lpstr>
      <vt:lpstr>It works like this</vt:lpstr>
      <vt:lpstr>What is an OS?</vt:lpstr>
      <vt:lpstr>OS - History</vt:lpstr>
      <vt:lpstr>OS - Characteristics</vt:lpstr>
      <vt:lpstr>Complex / modern OS</vt:lpstr>
      <vt:lpstr>Examples</vt:lpstr>
      <vt:lpstr>OS - Tasks</vt:lpstr>
      <vt:lpstr>What happens when we have multiple applications running?</vt:lpstr>
      <vt:lpstr>Starting an application</vt:lpstr>
      <vt:lpstr>Processes</vt:lpstr>
      <vt:lpstr>OS – Process scheduling</vt:lpstr>
      <vt:lpstr>OS – Process scheduling</vt:lpstr>
      <vt:lpstr>Multiple ‘cores’</vt:lpstr>
      <vt:lpstr>What happens with the data when there is a context switch?</vt:lpstr>
      <vt:lpstr>Memory usage</vt:lpstr>
      <vt:lpstr>OS – Memory management</vt:lpstr>
      <vt:lpstr>OS - Memory management</vt:lpstr>
      <vt:lpstr>Overusing memory</vt:lpstr>
      <vt:lpstr>Simplified diagram</vt:lpstr>
      <vt:lpstr>Simplified diagram</vt:lpstr>
      <vt:lpstr>Simplified diagram</vt:lpstr>
      <vt:lpstr>What happens when multiple processes want to access storage at the same time?</vt:lpstr>
      <vt:lpstr>Resources?</vt:lpstr>
      <vt:lpstr>OS – Resource management</vt:lpstr>
      <vt:lpstr>Bad example</vt:lpstr>
      <vt:lpstr>OS – Resource management</vt:lpstr>
      <vt:lpstr>Good example</vt:lpstr>
      <vt:lpstr>Good example</vt:lpstr>
      <vt:lpstr>How is the interaction between user and application handled?</vt:lpstr>
      <vt:lpstr>What’s I/O</vt:lpstr>
      <vt:lpstr>OS: I/O management</vt:lpstr>
      <vt:lpstr>Example: Graphic tablet</vt:lpstr>
      <vt:lpstr>Questions?</vt:lpstr>
    </vt:vector>
  </TitlesOfParts>
  <Company>Fontys Hogescholen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FIS1 - Week 4</dc:title>
  <dc:creator>Walter van den Broek</dc:creator>
  <cp:lastModifiedBy>Shaghelani Lor,Mikaeil M.</cp:lastModifiedBy>
  <cp:revision>391</cp:revision>
  <cp:lastPrinted>2015-08-31T14:33:25Z</cp:lastPrinted>
  <dcterms:created xsi:type="dcterms:W3CDTF">2010-10-04T13:54:30Z</dcterms:created>
  <dcterms:modified xsi:type="dcterms:W3CDTF">2019-08-19T12:00:06Z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0x01010047740A7BA7DE274BABCDC63C5CC4809E</vt:lpwstr>
  </property>
</Properties>
</file>